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9" r:id="rId2"/>
    <p:sldId id="277" r:id="rId3"/>
    <p:sldId id="278" r:id="rId4"/>
    <p:sldId id="259" r:id="rId5"/>
    <p:sldId id="263" r:id="rId6"/>
    <p:sldId id="262" r:id="rId7"/>
    <p:sldId id="261" r:id="rId8"/>
    <p:sldId id="260" r:id="rId9"/>
    <p:sldId id="258" r:id="rId10"/>
    <p:sldId id="264" r:id="rId11"/>
    <p:sldId id="270" r:id="rId12"/>
    <p:sldId id="256" r:id="rId13"/>
    <p:sldId id="257" r:id="rId14"/>
    <p:sldId id="275" r:id="rId15"/>
    <p:sldId id="276" r:id="rId16"/>
    <p:sldId id="265" r:id="rId17"/>
    <p:sldId id="267" r:id="rId18"/>
    <p:sldId id="266" r:id="rId19"/>
    <p:sldId id="268" r:id="rId20"/>
    <p:sldId id="280" r:id="rId21"/>
    <p:sldId id="269" r:id="rId22"/>
    <p:sldId id="272" r:id="rId23"/>
    <p:sldId id="273" r:id="rId24"/>
    <p:sldId id="274" r:id="rId25"/>
    <p:sldId id="271" r:id="rId26"/>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nley Lipshultz" initials="SL" lastIdx="1" clrIdx="0">
    <p:extLst>
      <p:ext uri="{19B8F6BF-5375-455C-9EA6-DF929625EA0E}">
        <p15:presenceInfo xmlns:p15="http://schemas.microsoft.com/office/powerpoint/2012/main" userId="a9a4175a7544f3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3FEB9-A8C9-4DF2-BDCE-6BB308BABB9B}" v="3" dt="2020-01-09T16:56:13.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9" d="100"/>
          <a:sy n="69" d="100"/>
        </p:scale>
        <p:origin x="62" y="139"/>
      </p:cViewPr>
      <p:guideLst/>
    </p:cSldViewPr>
  </p:slideViewPr>
  <p:notesTextViewPr>
    <p:cViewPr>
      <p:scale>
        <a:sx n="3" d="2"/>
        <a:sy n="3" d="2"/>
      </p:scale>
      <p:origin x="0" y="0"/>
    </p:cViewPr>
  </p:notesTextViewPr>
  <p:sorterViewPr>
    <p:cViewPr>
      <p:scale>
        <a:sx n="86" d="100"/>
        <a:sy n="8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2490" tIns="46245" rIns="92490" bIns="46245" rtlCol="0"/>
          <a:lstStyle>
            <a:lvl1pPr algn="l">
              <a:defRPr sz="1200"/>
            </a:lvl1pPr>
          </a:lstStyle>
          <a:p>
            <a:endParaRPr lang="en-US"/>
          </a:p>
        </p:txBody>
      </p:sp>
      <p:sp>
        <p:nvSpPr>
          <p:cNvPr id="3" name="Date Placeholder 2"/>
          <p:cNvSpPr>
            <a:spLocks noGrp="1"/>
          </p:cNvSpPr>
          <p:nvPr>
            <p:ph type="dt" idx="1"/>
          </p:nvPr>
        </p:nvSpPr>
        <p:spPr>
          <a:xfrm>
            <a:off x="3884615" y="0"/>
            <a:ext cx="2971800" cy="467311"/>
          </a:xfrm>
          <a:prstGeom prst="rect">
            <a:avLst/>
          </a:prstGeom>
        </p:spPr>
        <p:txBody>
          <a:bodyPr vert="horz" lIns="92490" tIns="46245" rIns="92490" bIns="46245" rtlCol="0"/>
          <a:lstStyle>
            <a:lvl1pPr algn="r">
              <a:defRPr sz="1200"/>
            </a:lvl1pPr>
          </a:lstStyle>
          <a:p>
            <a:fld id="{57CA568E-786D-46B0-9C36-9DCD9A20D09D}" type="datetimeFigureOut">
              <a:rPr lang="en-US" smtClean="0"/>
              <a:t>1/31/2022</a:t>
            </a:fld>
            <a:endParaRPr lang="en-US"/>
          </a:p>
        </p:txBody>
      </p:sp>
      <p:sp>
        <p:nvSpPr>
          <p:cNvPr id="4" name="Slide Image Placeholder 3"/>
          <p:cNvSpPr>
            <a:spLocks noGrp="1" noRot="1" noChangeAspect="1"/>
          </p:cNvSpPr>
          <p:nvPr>
            <p:ph type="sldImg" idx="2"/>
          </p:nvPr>
        </p:nvSpPr>
        <p:spPr>
          <a:xfrm>
            <a:off x="635000" y="1163638"/>
            <a:ext cx="5588000" cy="3144837"/>
          </a:xfrm>
          <a:prstGeom prst="rect">
            <a:avLst/>
          </a:prstGeom>
          <a:noFill/>
          <a:ln w="12700">
            <a:solidFill>
              <a:prstClr val="black"/>
            </a:solidFill>
          </a:ln>
        </p:spPr>
        <p:txBody>
          <a:bodyPr vert="horz" lIns="92490" tIns="46245" rIns="92490" bIns="46245" rtlCol="0" anchor="ctr"/>
          <a:lstStyle/>
          <a:p>
            <a:endParaRPr lang="en-US"/>
          </a:p>
        </p:txBody>
      </p:sp>
      <p:sp>
        <p:nvSpPr>
          <p:cNvPr id="5" name="Notes Placeholder 4"/>
          <p:cNvSpPr>
            <a:spLocks noGrp="1"/>
          </p:cNvSpPr>
          <p:nvPr>
            <p:ph type="body" sz="quarter" idx="3"/>
          </p:nvPr>
        </p:nvSpPr>
        <p:spPr>
          <a:xfrm>
            <a:off x="685800" y="4482298"/>
            <a:ext cx="5486400" cy="3667334"/>
          </a:xfrm>
          <a:prstGeom prst="rect">
            <a:avLst/>
          </a:prstGeom>
        </p:spPr>
        <p:txBody>
          <a:bodyPr vert="horz" lIns="92490" tIns="46245" rIns="92490" bIns="4624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6"/>
            <a:ext cx="2971800" cy="467310"/>
          </a:xfrm>
          <a:prstGeom prst="rect">
            <a:avLst/>
          </a:prstGeom>
        </p:spPr>
        <p:txBody>
          <a:bodyPr vert="horz" lIns="92490" tIns="46245" rIns="92490" bIns="46245" rtlCol="0" anchor="b"/>
          <a:lstStyle>
            <a:lvl1pPr algn="l">
              <a:defRPr sz="1200"/>
            </a:lvl1pPr>
          </a:lstStyle>
          <a:p>
            <a:endParaRPr lang="en-US"/>
          </a:p>
        </p:txBody>
      </p:sp>
      <p:sp>
        <p:nvSpPr>
          <p:cNvPr id="7" name="Slide Number Placeholder 6"/>
          <p:cNvSpPr>
            <a:spLocks noGrp="1"/>
          </p:cNvSpPr>
          <p:nvPr>
            <p:ph type="sldNum" sz="quarter" idx="5"/>
          </p:nvPr>
        </p:nvSpPr>
        <p:spPr>
          <a:xfrm>
            <a:off x="3884615" y="8846556"/>
            <a:ext cx="2971800" cy="467310"/>
          </a:xfrm>
          <a:prstGeom prst="rect">
            <a:avLst/>
          </a:prstGeom>
        </p:spPr>
        <p:txBody>
          <a:bodyPr vert="horz" lIns="92490" tIns="46245" rIns="92490" bIns="46245" rtlCol="0" anchor="b"/>
          <a:lstStyle>
            <a:lvl1pPr algn="r">
              <a:defRPr sz="1200"/>
            </a:lvl1pPr>
          </a:lstStyle>
          <a:p>
            <a:fld id="{BCB091D1-474A-4883-A81C-9B4D74C8E372}" type="slidenum">
              <a:rPr lang="en-US" smtClean="0"/>
              <a:t>‹#›</a:t>
            </a:fld>
            <a:endParaRPr lang="en-US"/>
          </a:p>
        </p:txBody>
      </p:sp>
    </p:spTree>
    <p:extLst>
      <p:ext uri="{BB962C8B-B14F-4D97-AF65-F5344CB8AC3E}">
        <p14:creationId xmlns:p14="http://schemas.microsoft.com/office/powerpoint/2010/main" val="106139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D106F-CAB6-41BD-AC73-0469A8C2DA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FAC138-8D92-42DC-97EE-A3232B412B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0B5BC2-546B-4356-830B-4914A15594C8}"/>
              </a:ext>
            </a:extLst>
          </p:cNvPr>
          <p:cNvSpPr>
            <a:spLocks noGrp="1"/>
          </p:cNvSpPr>
          <p:nvPr>
            <p:ph type="dt" sz="half" idx="10"/>
          </p:nvPr>
        </p:nvSpPr>
        <p:spPr/>
        <p:txBody>
          <a:bodyPr/>
          <a:lstStyle/>
          <a:p>
            <a:fld id="{27BF89C2-F2B9-41DA-BF14-49CCB5A1551B}" type="datetime1">
              <a:rPr lang="en-US" smtClean="0"/>
              <a:t>1/31/2022</a:t>
            </a:fld>
            <a:endParaRPr lang="en-US"/>
          </a:p>
        </p:txBody>
      </p:sp>
      <p:sp>
        <p:nvSpPr>
          <p:cNvPr id="5" name="Footer Placeholder 4">
            <a:extLst>
              <a:ext uri="{FF2B5EF4-FFF2-40B4-BE49-F238E27FC236}">
                <a16:creationId xmlns:a16="http://schemas.microsoft.com/office/drawing/2014/main" id="{03C754B2-34AD-44BB-B7BC-C10FB5E15C41}"/>
              </a:ext>
            </a:extLst>
          </p:cNvPr>
          <p:cNvSpPr>
            <a:spLocks noGrp="1"/>
          </p:cNvSpPr>
          <p:nvPr>
            <p:ph type="ftr" sz="quarter" idx="11"/>
          </p:nvPr>
        </p:nvSpPr>
        <p:spPr/>
        <p:txBody>
          <a:bodyPr/>
          <a:lstStyle/>
          <a:p>
            <a:r>
              <a:rPr lang="en-US"/>
              <a:t>Stanley L Lipshultz, JD, CPCU, © 2021</a:t>
            </a:r>
          </a:p>
        </p:txBody>
      </p:sp>
      <p:sp>
        <p:nvSpPr>
          <p:cNvPr id="6" name="Slide Number Placeholder 5">
            <a:extLst>
              <a:ext uri="{FF2B5EF4-FFF2-40B4-BE49-F238E27FC236}">
                <a16:creationId xmlns:a16="http://schemas.microsoft.com/office/drawing/2014/main" id="{4B811C6B-CAF2-41E9-B8E7-38EF35C920DF}"/>
              </a:ext>
            </a:extLst>
          </p:cNvPr>
          <p:cNvSpPr>
            <a:spLocks noGrp="1"/>
          </p:cNvSpPr>
          <p:nvPr>
            <p:ph type="sldNum" sz="quarter" idx="12"/>
          </p:nvPr>
        </p:nvSpPr>
        <p:spPr/>
        <p:txBody>
          <a:bodyPr/>
          <a:lstStyle/>
          <a:p>
            <a:fld id="{A8987DB7-C30A-468F-85C3-332634599F8A}" type="slidenum">
              <a:rPr lang="en-US" smtClean="0"/>
              <a:t>‹#›</a:t>
            </a:fld>
            <a:endParaRPr lang="en-US"/>
          </a:p>
        </p:txBody>
      </p:sp>
    </p:spTree>
    <p:extLst>
      <p:ext uri="{BB962C8B-B14F-4D97-AF65-F5344CB8AC3E}">
        <p14:creationId xmlns:p14="http://schemas.microsoft.com/office/powerpoint/2010/main" val="1843258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4284-6371-4D38-B9FA-85D8AD6B52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A4B9AE-203D-4178-926F-5D113D01DA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ADD9F9-B17D-4CB4-8621-B0744BD20A6A}"/>
              </a:ext>
            </a:extLst>
          </p:cNvPr>
          <p:cNvSpPr>
            <a:spLocks noGrp="1"/>
          </p:cNvSpPr>
          <p:nvPr>
            <p:ph type="dt" sz="half" idx="10"/>
          </p:nvPr>
        </p:nvSpPr>
        <p:spPr/>
        <p:txBody>
          <a:bodyPr/>
          <a:lstStyle/>
          <a:p>
            <a:fld id="{D7A19B33-A470-4125-949C-7D84BF814B7B}" type="datetime1">
              <a:rPr lang="en-US" smtClean="0"/>
              <a:t>1/31/2022</a:t>
            </a:fld>
            <a:endParaRPr lang="en-US"/>
          </a:p>
        </p:txBody>
      </p:sp>
      <p:sp>
        <p:nvSpPr>
          <p:cNvPr id="5" name="Footer Placeholder 4">
            <a:extLst>
              <a:ext uri="{FF2B5EF4-FFF2-40B4-BE49-F238E27FC236}">
                <a16:creationId xmlns:a16="http://schemas.microsoft.com/office/drawing/2014/main" id="{4C851EA6-71F3-4664-8F52-1194E8981AB6}"/>
              </a:ext>
            </a:extLst>
          </p:cNvPr>
          <p:cNvSpPr>
            <a:spLocks noGrp="1"/>
          </p:cNvSpPr>
          <p:nvPr>
            <p:ph type="ftr" sz="quarter" idx="11"/>
          </p:nvPr>
        </p:nvSpPr>
        <p:spPr/>
        <p:txBody>
          <a:bodyPr/>
          <a:lstStyle/>
          <a:p>
            <a:r>
              <a:rPr lang="en-US"/>
              <a:t>Stanley L Lipshultz, JD, CPCU, © 2021</a:t>
            </a:r>
          </a:p>
        </p:txBody>
      </p:sp>
      <p:sp>
        <p:nvSpPr>
          <p:cNvPr id="6" name="Slide Number Placeholder 5">
            <a:extLst>
              <a:ext uri="{FF2B5EF4-FFF2-40B4-BE49-F238E27FC236}">
                <a16:creationId xmlns:a16="http://schemas.microsoft.com/office/drawing/2014/main" id="{6C0582CC-5B90-4A4A-B75D-70378371A144}"/>
              </a:ext>
            </a:extLst>
          </p:cNvPr>
          <p:cNvSpPr>
            <a:spLocks noGrp="1"/>
          </p:cNvSpPr>
          <p:nvPr>
            <p:ph type="sldNum" sz="quarter" idx="12"/>
          </p:nvPr>
        </p:nvSpPr>
        <p:spPr/>
        <p:txBody>
          <a:bodyPr/>
          <a:lstStyle/>
          <a:p>
            <a:fld id="{A8987DB7-C30A-468F-85C3-332634599F8A}" type="slidenum">
              <a:rPr lang="en-US" smtClean="0"/>
              <a:t>‹#›</a:t>
            </a:fld>
            <a:endParaRPr lang="en-US"/>
          </a:p>
        </p:txBody>
      </p:sp>
    </p:spTree>
    <p:extLst>
      <p:ext uri="{BB962C8B-B14F-4D97-AF65-F5344CB8AC3E}">
        <p14:creationId xmlns:p14="http://schemas.microsoft.com/office/powerpoint/2010/main" val="235619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121E2C-DA51-46C6-BA6D-07843DF058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0A9682-8367-4895-8D84-5DE1504C78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F0250-C077-415C-95A9-CCA5F18F5432}"/>
              </a:ext>
            </a:extLst>
          </p:cNvPr>
          <p:cNvSpPr>
            <a:spLocks noGrp="1"/>
          </p:cNvSpPr>
          <p:nvPr>
            <p:ph type="dt" sz="half" idx="10"/>
          </p:nvPr>
        </p:nvSpPr>
        <p:spPr/>
        <p:txBody>
          <a:bodyPr/>
          <a:lstStyle/>
          <a:p>
            <a:fld id="{6A886951-4F2E-402D-8BAA-4AAA79FBEFF7}" type="datetime1">
              <a:rPr lang="en-US" smtClean="0"/>
              <a:t>1/31/2022</a:t>
            </a:fld>
            <a:endParaRPr lang="en-US"/>
          </a:p>
        </p:txBody>
      </p:sp>
      <p:sp>
        <p:nvSpPr>
          <p:cNvPr id="5" name="Footer Placeholder 4">
            <a:extLst>
              <a:ext uri="{FF2B5EF4-FFF2-40B4-BE49-F238E27FC236}">
                <a16:creationId xmlns:a16="http://schemas.microsoft.com/office/drawing/2014/main" id="{D4E207BA-E2D5-4E4C-AC7F-408C6FA94F88}"/>
              </a:ext>
            </a:extLst>
          </p:cNvPr>
          <p:cNvSpPr>
            <a:spLocks noGrp="1"/>
          </p:cNvSpPr>
          <p:nvPr>
            <p:ph type="ftr" sz="quarter" idx="11"/>
          </p:nvPr>
        </p:nvSpPr>
        <p:spPr/>
        <p:txBody>
          <a:bodyPr/>
          <a:lstStyle/>
          <a:p>
            <a:r>
              <a:rPr lang="en-US"/>
              <a:t>Stanley L Lipshultz, JD, CPCU, © 2021</a:t>
            </a:r>
          </a:p>
        </p:txBody>
      </p:sp>
      <p:sp>
        <p:nvSpPr>
          <p:cNvPr id="6" name="Slide Number Placeholder 5">
            <a:extLst>
              <a:ext uri="{FF2B5EF4-FFF2-40B4-BE49-F238E27FC236}">
                <a16:creationId xmlns:a16="http://schemas.microsoft.com/office/drawing/2014/main" id="{15112B4B-D6D2-4371-9771-5F0276265E5E}"/>
              </a:ext>
            </a:extLst>
          </p:cNvPr>
          <p:cNvSpPr>
            <a:spLocks noGrp="1"/>
          </p:cNvSpPr>
          <p:nvPr>
            <p:ph type="sldNum" sz="quarter" idx="12"/>
          </p:nvPr>
        </p:nvSpPr>
        <p:spPr/>
        <p:txBody>
          <a:bodyPr/>
          <a:lstStyle/>
          <a:p>
            <a:fld id="{A8987DB7-C30A-468F-85C3-332634599F8A}" type="slidenum">
              <a:rPr lang="en-US" smtClean="0"/>
              <a:t>‹#›</a:t>
            </a:fld>
            <a:endParaRPr lang="en-US"/>
          </a:p>
        </p:txBody>
      </p:sp>
    </p:spTree>
    <p:extLst>
      <p:ext uri="{BB962C8B-B14F-4D97-AF65-F5344CB8AC3E}">
        <p14:creationId xmlns:p14="http://schemas.microsoft.com/office/powerpoint/2010/main" val="2843910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D59CE-405B-4443-9383-14D9864AAB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2608D6-A13E-4285-80E4-FA400AE51A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B7A11-57B2-414C-AD4D-98F18304980A}"/>
              </a:ext>
            </a:extLst>
          </p:cNvPr>
          <p:cNvSpPr>
            <a:spLocks noGrp="1"/>
          </p:cNvSpPr>
          <p:nvPr>
            <p:ph type="dt" sz="half" idx="10"/>
          </p:nvPr>
        </p:nvSpPr>
        <p:spPr/>
        <p:txBody>
          <a:bodyPr/>
          <a:lstStyle/>
          <a:p>
            <a:fld id="{64E486EA-064E-4D98-AE03-C07250527292}" type="datetime1">
              <a:rPr lang="en-US" smtClean="0"/>
              <a:t>1/31/2022</a:t>
            </a:fld>
            <a:endParaRPr lang="en-US"/>
          </a:p>
        </p:txBody>
      </p:sp>
      <p:sp>
        <p:nvSpPr>
          <p:cNvPr id="5" name="Footer Placeholder 4">
            <a:extLst>
              <a:ext uri="{FF2B5EF4-FFF2-40B4-BE49-F238E27FC236}">
                <a16:creationId xmlns:a16="http://schemas.microsoft.com/office/drawing/2014/main" id="{88086958-E4B6-416D-9BC2-CA76A4BBE459}"/>
              </a:ext>
            </a:extLst>
          </p:cNvPr>
          <p:cNvSpPr>
            <a:spLocks noGrp="1"/>
          </p:cNvSpPr>
          <p:nvPr>
            <p:ph type="ftr" sz="quarter" idx="11"/>
          </p:nvPr>
        </p:nvSpPr>
        <p:spPr/>
        <p:txBody>
          <a:bodyPr/>
          <a:lstStyle/>
          <a:p>
            <a:r>
              <a:rPr lang="en-US"/>
              <a:t>Stanley L Lipshultz, JD, CPCU, © 2021</a:t>
            </a:r>
          </a:p>
        </p:txBody>
      </p:sp>
      <p:sp>
        <p:nvSpPr>
          <p:cNvPr id="6" name="Slide Number Placeholder 5">
            <a:extLst>
              <a:ext uri="{FF2B5EF4-FFF2-40B4-BE49-F238E27FC236}">
                <a16:creationId xmlns:a16="http://schemas.microsoft.com/office/drawing/2014/main" id="{048269E2-B0BE-4A74-9F4A-2B2D2F2326F9}"/>
              </a:ext>
            </a:extLst>
          </p:cNvPr>
          <p:cNvSpPr>
            <a:spLocks noGrp="1"/>
          </p:cNvSpPr>
          <p:nvPr>
            <p:ph type="sldNum" sz="quarter" idx="12"/>
          </p:nvPr>
        </p:nvSpPr>
        <p:spPr/>
        <p:txBody>
          <a:bodyPr/>
          <a:lstStyle/>
          <a:p>
            <a:fld id="{A8987DB7-C30A-468F-85C3-332634599F8A}" type="slidenum">
              <a:rPr lang="en-US" smtClean="0"/>
              <a:t>‹#›</a:t>
            </a:fld>
            <a:endParaRPr lang="en-US"/>
          </a:p>
        </p:txBody>
      </p:sp>
    </p:spTree>
    <p:extLst>
      <p:ext uri="{BB962C8B-B14F-4D97-AF65-F5344CB8AC3E}">
        <p14:creationId xmlns:p14="http://schemas.microsoft.com/office/powerpoint/2010/main" val="4107495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02444-47D3-4010-A69A-41FB566542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2D6389-0C9E-425F-B7A4-A2FEA97165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01303-F83A-40E2-84F4-85F81300C178}"/>
              </a:ext>
            </a:extLst>
          </p:cNvPr>
          <p:cNvSpPr>
            <a:spLocks noGrp="1"/>
          </p:cNvSpPr>
          <p:nvPr>
            <p:ph type="dt" sz="half" idx="10"/>
          </p:nvPr>
        </p:nvSpPr>
        <p:spPr/>
        <p:txBody>
          <a:bodyPr/>
          <a:lstStyle/>
          <a:p>
            <a:fld id="{84CBECF2-E86C-4259-A260-0F62C6A6C38F}" type="datetime1">
              <a:rPr lang="en-US" smtClean="0"/>
              <a:t>1/31/2022</a:t>
            </a:fld>
            <a:endParaRPr lang="en-US"/>
          </a:p>
        </p:txBody>
      </p:sp>
      <p:sp>
        <p:nvSpPr>
          <p:cNvPr id="5" name="Footer Placeholder 4">
            <a:extLst>
              <a:ext uri="{FF2B5EF4-FFF2-40B4-BE49-F238E27FC236}">
                <a16:creationId xmlns:a16="http://schemas.microsoft.com/office/drawing/2014/main" id="{E0F1D239-0749-4526-A1D4-3CAF55924F12}"/>
              </a:ext>
            </a:extLst>
          </p:cNvPr>
          <p:cNvSpPr>
            <a:spLocks noGrp="1"/>
          </p:cNvSpPr>
          <p:nvPr>
            <p:ph type="ftr" sz="quarter" idx="11"/>
          </p:nvPr>
        </p:nvSpPr>
        <p:spPr/>
        <p:txBody>
          <a:bodyPr/>
          <a:lstStyle/>
          <a:p>
            <a:r>
              <a:rPr lang="en-US"/>
              <a:t>Stanley L Lipshultz, JD, CPCU, © 2021</a:t>
            </a:r>
          </a:p>
        </p:txBody>
      </p:sp>
      <p:sp>
        <p:nvSpPr>
          <p:cNvPr id="6" name="Slide Number Placeholder 5">
            <a:extLst>
              <a:ext uri="{FF2B5EF4-FFF2-40B4-BE49-F238E27FC236}">
                <a16:creationId xmlns:a16="http://schemas.microsoft.com/office/drawing/2014/main" id="{FCC218DB-C50E-44A5-83AC-544629CFFFB8}"/>
              </a:ext>
            </a:extLst>
          </p:cNvPr>
          <p:cNvSpPr>
            <a:spLocks noGrp="1"/>
          </p:cNvSpPr>
          <p:nvPr>
            <p:ph type="sldNum" sz="quarter" idx="12"/>
          </p:nvPr>
        </p:nvSpPr>
        <p:spPr/>
        <p:txBody>
          <a:bodyPr/>
          <a:lstStyle/>
          <a:p>
            <a:fld id="{A8987DB7-C30A-468F-85C3-332634599F8A}" type="slidenum">
              <a:rPr lang="en-US" smtClean="0"/>
              <a:t>‹#›</a:t>
            </a:fld>
            <a:endParaRPr lang="en-US"/>
          </a:p>
        </p:txBody>
      </p:sp>
    </p:spTree>
    <p:extLst>
      <p:ext uri="{BB962C8B-B14F-4D97-AF65-F5344CB8AC3E}">
        <p14:creationId xmlns:p14="http://schemas.microsoft.com/office/powerpoint/2010/main" val="233534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261F-80F0-4750-B04E-EB55EA56AE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D65116-CBE9-4622-90B5-D10A70219C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A6CE82-3BAF-4A7A-B336-1DD8E120B3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2D8231-0467-442C-80E3-F593570A7D8F}"/>
              </a:ext>
            </a:extLst>
          </p:cNvPr>
          <p:cNvSpPr>
            <a:spLocks noGrp="1"/>
          </p:cNvSpPr>
          <p:nvPr>
            <p:ph type="dt" sz="half" idx="10"/>
          </p:nvPr>
        </p:nvSpPr>
        <p:spPr/>
        <p:txBody>
          <a:bodyPr/>
          <a:lstStyle/>
          <a:p>
            <a:fld id="{7B333D8B-C541-4E67-A9FA-B9034FAF91EF}" type="datetime1">
              <a:rPr lang="en-US" smtClean="0"/>
              <a:t>1/31/2022</a:t>
            </a:fld>
            <a:endParaRPr lang="en-US"/>
          </a:p>
        </p:txBody>
      </p:sp>
      <p:sp>
        <p:nvSpPr>
          <p:cNvPr id="6" name="Footer Placeholder 5">
            <a:extLst>
              <a:ext uri="{FF2B5EF4-FFF2-40B4-BE49-F238E27FC236}">
                <a16:creationId xmlns:a16="http://schemas.microsoft.com/office/drawing/2014/main" id="{604F8508-0772-4CFE-ADEE-697C1D769A9E}"/>
              </a:ext>
            </a:extLst>
          </p:cNvPr>
          <p:cNvSpPr>
            <a:spLocks noGrp="1"/>
          </p:cNvSpPr>
          <p:nvPr>
            <p:ph type="ftr" sz="quarter" idx="11"/>
          </p:nvPr>
        </p:nvSpPr>
        <p:spPr/>
        <p:txBody>
          <a:bodyPr/>
          <a:lstStyle/>
          <a:p>
            <a:r>
              <a:rPr lang="en-US"/>
              <a:t>Stanley L Lipshultz, JD, CPCU, © 2021</a:t>
            </a:r>
          </a:p>
        </p:txBody>
      </p:sp>
      <p:sp>
        <p:nvSpPr>
          <p:cNvPr id="7" name="Slide Number Placeholder 6">
            <a:extLst>
              <a:ext uri="{FF2B5EF4-FFF2-40B4-BE49-F238E27FC236}">
                <a16:creationId xmlns:a16="http://schemas.microsoft.com/office/drawing/2014/main" id="{1FD09586-65CB-404C-BDCF-D3C0FCCDA8DC}"/>
              </a:ext>
            </a:extLst>
          </p:cNvPr>
          <p:cNvSpPr>
            <a:spLocks noGrp="1"/>
          </p:cNvSpPr>
          <p:nvPr>
            <p:ph type="sldNum" sz="quarter" idx="12"/>
          </p:nvPr>
        </p:nvSpPr>
        <p:spPr/>
        <p:txBody>
          <a:bodyPr/>
          <a:lstStyle/>
          <a:p>
            <a:fld id="{A8987DB7-C30A-468F-85C3-332634599F8A}" type="slidenum">
              <a:rPr lang="en-US" smtClean="0"/>
              <a:t>‹#›</a:t>
            </a:fld>
            <a:endParaRPr lang="en-US"/>
          </a:p>
        </p:txBody>
      </p:sp>
    </p:spTree>
    <p:extLst>
      <p:ext uri="{BB962C8B-B14F-4D97-AF65-F5344CB8AC3E}">
        <p14:creationId xmlns:p14="http://schemas.microsoft.com/office/powerpoint/2010/main" val="875412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A1D67-43E4-4F29-BF4F-F08C84F07A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F5B4C-2F6E-4A5B-83FE-5AACF0A893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5BD5BC-3B5F-4E8F-AC61-D85B188159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163594-4648-410A-BBD9-912F8660B9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6DA726-8838-4A71-8329-54D4C0F18A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F5885F-A9C1-4392-B4F9-83553ADA3FDA}"/>
              </a:ext>
            </a:extLst>
          </p:cNvPr>
          <p:cNvSpPr>
            <a:spLocks noGrp="1"/>
          </p:cNvSpPr>
          <p:nvPr>
            <p:ph type="dt" sz="half" idx="10"/>
          </p:nvPr>
        </p:nvSpPr>
        <p:spPr/>
        <p:txBody>
          <a:bodyPr/>
          <a:lstStyle/>
          <a:p>
            <a:fld id="{270A5992-DE0E-4061-BA7D-11FB332ED3F9}" type="datetime1">
              <a:rPr lang="en-US" smtClean="0"/>
              <a:t>1/31/2022</a:t>
            </a:fld>
            <a:endParaRPr lang="en-US"/>
          </a:p>
        </p:txBody>
      </p:sp>
      <p:sp>
        <p:nvSpPr>
          <p:cNvPr id="8" name="Footer Placeholder 7">
            <a:extLst>
              <a:ext uri="{FF2B5EF4-FFF2-40B4-BE49-F238E27FC236}">
                <a16:creationId xmlns:a16="http://schemas.microsoft.com/office/drawing/2014/main" id="{D6162FDF-F75D-4DBD-874B-CF649B1947B2}"/>
              </a:ext>
            </a:extLst>
          </p:cNvPr>
          <p:cNvSpPr>
            <a:spLocks noGrp="1"/>
          </p:cNvSpPr>
          <p:nvPr>
            <p:ph type="ftr" sz="quarter" idx="11"/>
          </p:nvPr>
        </p:nvSpPr>
        <p:spPr/>
        <p:txBody>
          <a:bodyPr/>
          <a:lstStyle/>
          <a:p>
            <a:r>
              <a:rPr lang="en-US"/>
              <a:t>Stanley L Lipshultz, JD, CPCU, © 2021</a:t>
            </a:r>
          </a:p>
        </p:txBody>
      </p:sp>
      <p:sp>
        <p:nvSpPr>
          <p:cNvPr id="9" name="Slide Number Placeholder 8">
            <a:extLst>
              <a:ext uri="{FF2B5EF4-FFF2-40B4-BE49-F238E27FC236}">
                <a16:creationId xmlns:a16="http://schemas.microsoft.com/office/drawing/2014/main" id="{9E75D59C-8D97-4C94-8C8E-A0ACB477E7A2}"/>
              </a:ext>
            </a:extLst>
          </p:cNvPr>
          <p:cNvSpPr>
            <a:spLocks noGrp="1"/>
          </p:cNvSpPr>
          <p:nvPr>
            <p:ph type="sldNum" sz="quarter" idx="12"/>
          </p:nvPr>
        </p:nvSpPr>
        <p:spPr/>
        <p:txBody>
          <a:bodyPr/>
          <a:lstStyle/>
          <a:p>
            <a:fld id="{A8987DB7-C30A-468F-85C3-332634599F8A}" type="slidenum">
              <a:rPr lang="en-US" smtClean="0"/>
              <a:t>‹#›</a:t>
            </a:fld>
            <a:endParaRPr lang="en-US"/>
          </a:p>
        </p:txBody>
      </p:sp>
    </p:spTree>
    <p:extLst>
      <p:ext uri="{BB962C8B-B14F-4D97-AF65-F5344CB8AC3E}">
        <p14:creationId xmlns:p14="http://schemas.microsoft.com/office/powerpoint/2010/main" val="2866370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B822D-EE7C-4612-83F4-325389B9EE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5F752-1E45-47B1-9810-B090C95321BE}"/>
              </a:ext>
            </a:extLst>
          </p:cNvPr>
          <p:cNvSpPr>
            <a:spLocks noGrp="1"/>
          </p:cNvSpPr>
          <p:nvPr>
            <p:ph type="dt" sz="half" idx="10"/>
          </p:nvPr>
        </p:nvSpPr>
        <p:spPr/>
        <p:txBody>
          <a:bodyPr/>
          <a:lstStyle/>
          <a:p>
            <a:fld id="{A08ED761-7746-469D-9BE2-68AD567FF138}" type="datetime1">
              <a:rPr lang="en-US" smtClean="0"/>
              <a:t>1/31/2022</a:t>
            </a:fld>
            <a:endParaRPr lang="en-US"/>
          </a:p>
        </p:txBody>
      </p:sp>
      <p:sp>
        <p:nvSpPr>
          <p:cNvPr id="4" name="Footer Placeholder 3">
            <a:extLst>
              <a:ext uri="{FF2B5EF4-FFF2-40B4-BE49-F238E27FC236}">
                <a16:creationId xmlns:a16="http://schemas.microsoft.com/office/drawing/2014/main" id="{7652AE20-A9ED-4F20-BEEF-090E3EB1F8A2}"/>
              </a:ext>
            </a:extLst>
          </p:cNvPr>
          <p:cNvSpPr>
            <a:spLocks noGrp="1"/>
          </p:cNvSpPr>
          <p:nvPr>
            <p:ph type="ftr" sz="quarter" idx="11"/>
          </p:nvPr>
        </p:nvSpPr>
        <p:spPr/>
        <p:txBody>
          <a:bodyPr/>
          <a:lstStyle/>
          <a:p>
            <a:r>
              <a:rPr lang="en-US"/>
              <a:t>Stanley L Lipshultz, JD, CPCU, © 2021</a:t>
            </a:r>
          </a:p>
        </p:txBody>
      </p:sp>
      <p:sp>
        <p:nvSpPr>
          <p:cNvPr id="5" name="Slide Number Placeholder 4">
            <a:extLst>
              <a:ext uri="{FF2B5EF4-FFF2-40B4-BE49-F238E27FC236}">
                <a16:creationId xmlns:a16="http://schemas.microsoft.com/office/drawing/2014/main" id="{25AD7898-86F5-484F-882A-B780FB6FD18C}"/>
              </a:ext>
            </a:extLst>
          </p:cNvPr>
          <p:cNvSpPr>
            <a:spLocks noGrp="1"/>
          </p:cNvSpPr>
          <p:nvPr>
            <p:ph type="sldNum" sz="quarter" idx="12"/>
          </p:nvPr>
        </p:nvSpPr>
        <p:spPr/>
        <p:txBody>
          <a:bodyPr/>
          <a:lstStyle/>
          <a:p>
            <a:fld id="{A8987DB7-C30A-468F-85C3-332634599F8A}" type="slidenum">
              <a:rPr lang="en-US" smtClean="0"/>
              <a:t>‹#›</a:t>
            </a:fld>
            <a:endParaRPr lang="en-US"/>
          </a:p>
        </p:txBody>
      </p:sp>
    </p:spTree>
    <p:extLst>
      <p:ext uri="{BB962C8B-B14F-4D97-AF65-F5344CB8AC3E}">
        <p14:creationId xmlns:p14="http://schemas.microsoft.com/office/powerpoint/2010/main" val="3181192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1FF697-6F84-4C5C-B8EE-2BC2985AF545}"/>
              </a:ext>
            </a:extLst>
          </p:cNvPr>
          <p:cNvSpPr>
            <a:spLocks noGrp="1"/>
          </p:cNvSpPr>
          <p:nvPr>
            <p:ph type="dt" sz="half" idx="10"/>
          </p:nvPr>
        </p:nvSpPr>
        <p:spPr/>
        <p:txBody>
          <a:bodyPr/>
          <a:lstStyle/>
          <a:p>
            <a:fld id="{2C62BF8D-0357-4C88-A3B7-3B70B87A1089}" type="datetime1">
              <a:rPr lang="en-US" smtClean="0"/>
              <a:t>1/31/2022</a:t>
            </a:fld>
            <a:endParaRPr lang="en-US"/>
          </a:p>
        </p:txBody>
      </p:sp>
      <p:sp>
        <p:nvSpPr>
          <p:cNvPr id="3" name="Footer Placeholder 2">
            <a:extLst>
              <a:ext uri="{FF2B5EF4-FFF2-40B4-BE49-F238E27FC236}">
                <a16:creationId xmlns:a16="http://schemas.microsoft.com/office/drawing/2014/main" id="{9893DB1E-480F-4EF8-B44A-C4A2EC4E7412}"/>
              </a:ext>
            </a:extLst>
          </p:cNvPr>
          <p:cNvSpPr>
            <a:spLocks noGrp="1"/>
          </p:cNvSpPr>
          <p:nvPr>
            <p:ph type="ftr" sz="quarter" idx="11"/>
          </p:nvPr>
        </p:nvSpPr>
        <p:spPr/>
        <p:txBody>
          <a:bodyPr/>
          <a:lstStyle/>
          <a:p>
            <a:r>
              <a:rPr lang="en-US"/>
              <a:t>Stanley L Lipshultz, JD, CPCU, © 2021</a:t>
            </a:r>
          </a:p>
        </p:txBody>
      </p:sp>
      <p:sp>
        <p:nvSpPr>
          <p:cNvPr id="4" name="Slide Number Placeholder 3">
            <a:extLst>
              <a:ext uri="{FF2B5EF4-FFF2-40B4-BE49-F238E27FC236}">
                <a16:creationId xmlns:a16="http://schemas.microsoft.com/office/drawing/2014/main" id="{15C49E8F-C06C-49C4-9A81-6FC989E7ABDF}"/>
              </a:ext>
            </a:extLst>
          </p:cNvPr>
          <p:cNvSpPr>
            <a:spLocks noGrp="1"/>
          </p:cNvSpPr>
          <p:nvPr>
            <p:ph type="sldNum" sz="quarter" idx="12"/>
          </p:nvPr>
        </p:nvSpPr>
        <p:spPr/>
        <p:txBody>
          <a:bodyPr/>
          <a:lstStyle/>
          <a:p>
            <a:fld id="{A8987DB7-C30A-468F-85C3-332634599F8A}" type="slidenum">
              <a:rPr lang="en-US" smtClean="0"/>
              <a:t>‹#›</a:t>
            </a:fld>
            <a:endParaRPr lang="en-US"/>
          </a:p>
        </p:txBody>
      </p:sp>
    </p:spTree>
    <p:extLst>
      <p:ext uri="{BB962C8B-B14F-4D97-AF65-F5344CB8AC3E}">
        <p14:creationId xmlns:p14="http://schemas.microsoft.com/office/powerpoint/2010/main" val="67961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74D96-9DCC-4271-ACDF-3E660E0EC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B17CCF-2E83-4946-949F-444E49F0B4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5DD9F8-0D27-4C1B-B4AF-B62F4848B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47CBA8-2E1B-4C40-A3B9-9F258069EEBC}"/>
              </a:ext>
            </a:extLst>
          </p:cNvPr>
          <p:cNvSpPr>
            <a:spLocks noGrp="1"/>
          </p:cNvSpPr>
          <p:nvPr>
            <p:ph type="dt" sz="half" idx="10"/>
          </p:nvPr>
        </p:nvSpPr>
        <p:spPr/>
        <p:txBody>
          <a:bodyPr/>
          <a:lstStyle/>
          <a:p>
            <a:fld id="{12A7D72F-6CA5-4D7F-8350-A9C3EC3FD259}" type="datetime1">
              <a:rPr lang="en-US" smtClean="0"/>
              <a:t>1/31/2022</a:t>
            </a:fld>
            <a:endParaRPr lang="en-US"/>
          </a:p>
        </p:txBody>
      </p:sp>
      <p:sp>
        <p:nvSpPr>
          <p:cNvPr id="6" name="Footer Placeholder 5">
            <a:extLst>
              <a:ext uri="{FF2B5EF4-FFF2-40B4-BE49-F238E27FC236}">
                <a16:creationId xmlns:a16="http://schemas.microsoft.com/office/drawing/2014/main" id="{279BF10E-3D91-4EA1-A7B9-D6E78C11BA8C}"/>
              </a:ext>
            </a:extLst>
          </p:cNvPr>
          <p:cNvSpPr>
            <a:spLocks noGrp="1"/>
          </p:cNvSpPr>
          <p:nvPr>
            <p:ph type="ftr" sz="quarter" idx="11"/>
          </p:nvPr>
        </p:nvSpPr>
        <p:spPr/>
        <p:txBody>
          <a:bodyPr/>
          <a:lstStyle/>
          <a:p>
            <a:r>
              <a:rPr lang="en-US"/>
              <a:t>Stanley L Lipshultz, JD, CPCU, © 2021</a:t>
            </a:r>
          </a:p>
        </p:txBody>
      </p:sp>
      <p:sp>
        <p:nvSpPr>
          <p:cNvPr id="7" name="Slide Number Placeholder 6">
            <a:extLst>
              <a:ext uri="{FF2B5EF4-FFF2-40B4-BE49-F238E27FC236}">
                <a16:creationId xmlns:a16="http://schemas.microsoft.com/office/drawing/2014/main" id="{BBC09E1B-5148-40FD-8C81-C11190357278}"/>
              </a:ext>
            </a:extLst>
          </p:cNvPr>
          <p:cNvSpPr>
            <a:spLocks noGrp="1"/>
          </p:cNvSpPr>
          <p:nvPr>
            <p:ph type="sldNum" sz="quarter" idx="12"/>
          </p:nvPr>
        </p:nvSpPr>
        <p:spPr/>
        <p:txBody>
          <a:bodyPr/>
          <a:lstStyle/>
          <a:p>
            <a:fld id="{A8987DB7-C30A-468F-85C3-332634599F8A}" type="slidenum">
              <a:rPr lang="en-US" smtClean="0"/>
              <a:t>‹#›</a:t>
            </a:fld>
            <a:endParaRPr lang="en-US"/>
          </a:p>
        </p:txBody>
      </p:sp>
    </p:spTree>
    <p:extLst>
      <p:ext uri="{BB962C8B-B14F-4D97-AF65-F5344CB8AC3E}">
        <p14:creationId xmlns:p14="http://schemas.microsoft.com/office/powerpoint/2010/main" val="2707886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655CA-6200-4C1C-85D5-AA31712A44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8EFFE1-C5EA-4EFC-A260-90E0278C1B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B57341D-2D4F-49E2-B7CD-ADA92CB00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68C74-8F4A-4C0F-A122-DA8C64EE765C}"/>
              </a:ext>
            </a:extLst>
          </p:cNvPr>
          <p:cNvSpPr>
            <a:spLocks noGrp="1"/>
          </p:cNvSpPr>
          <p:nvPr>
            <p:ph type="dt" sz="half" idx="10"/>
          </p:nvPr>
        </p:nvSpPr>
        <p:spPr/>
        <p:txBody>
          <a:bodyPr/>
          <a:lstStyle/>
          <a:p>
            <a:fld id="{99632A18-D441-4D92-AD6D-993F7D9FE78E}" type="datetime1">
              <a:rPr lang="en-US" smtClean="0"/>
              <a:t>1/31/2022</a:t>
            </a:fld>
            <a:endParaRPr lang="en-US"/>
          </a:p>
        </p:txBody>
      </p:sp>
      <p:sp>
        <p:nvSpPr>
          <p:cNvPr id="6" name="Footer Placeholder 5">
            <a:extLst>
              <a:ext uri="{FF2B5EF4-FFF2-40B4-BE49-F238E27FC236}">
                <a16:creationId xmlns:a16="http://schemas.microsoft.com/office/drawing/2014/main" id="{C878EC0A-85CE-45F3-8E27-D8B3ED4EF44C}"/>
              </a:ext>
            </a:extLst>
          </p:cNvPr>
          <p:cNvSpPr>
            <a:spLocks noGrp="1"/>
          </p:cNvSpPr>
          <p:nvPr>
            <p:ph type="ftr" sz="quarter" idx="11"/>
          </p:nvPr>
        </p:nvSpPr>
        <p:spPr/>
        <p:txBody>
          <a:bodyPr/>
          <a:lstStyle/>
          <a:p>
            <a:r>
              <a:rPr lang="en-US"/>
              <a:t>Stanley L Lipshultz, JD, CPCU, © 2021</a:t>
            </a:r>
          </a:p>
        </p:txBody>
      </p:sp>
      <p:sp>
        <p:nvSpPr>
          <p:cNvPr id="7" name="Slide Number Placeholder 6">
            <a:extLst>
              <a:ext uri="{FF2B5EF4-FFF2-40B4-BE49-F238E27FC236}">
                <a16:creationId xmlns:a16="http://schemas.microsoft.com/office/drawing/2014/main" id="{1682A314-A3DC-4C81-8BA3-D506975AFFA6}"/>
              </a:ext>
            </a:extLst>
          </p:cNvPr>
          <p:cNvSpPr>
            <a:spLocks noGrp="1"/>
          </p:cNvSpPr>
          <p:nvPr>
            <p:ph type="sldNum" sz="quarter" idx="12"/>
          </p:nvPr>
        </p:nvSpPr>
        <p:spPr/>
        <p:txBody>
          <a:bodyPr/>
          <a:lstStyle/>
          <a:p>
            <a:fld id="{A8987DB7-C30A-468F-85C3-332634599F8A}" type="slidenum">
              <a:rPr lang="en-US" smtClean="0"/>
              <a:t>‹#›</a:t>
            </a:fld>
            <a:endParaRPr lang="en-US"/>
          </a:p>
        </p:txBody>
      </p:sp>
    </p:spTree>
    <p:extLst>
      <p:ext uri="{BB962C8B-B14F-4D97-AF65-F5344CB8AC3E}">
        <p14:creationId xmlns:p14="http://schemas.microsoft.com/office/powerpoint/2010/main" val="2890692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345ED6-467B-41E6-B8DB-757161FDB5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9DFC09-29BB-428B-9D54-75914CC59F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47A57-6F2C-473A-9F18-DB49D600C8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97161F-F6D2-4102-A698-2C0EB502D33D}" type="datetime1">
              <a:rPr lang="en-US" smtClean="0"/>
              <a:t>1/31/2022</a:t>
            </a:fld>
            <a:endParaRPr lang="en-US"/>
          </a:p>
        </p:txBody>
      </p:sp>
      <p:sp>
        <p:nvSpPr>
          <p:cNvPr id="5" name="Footer Placeholder 4">
            <a:extLst>
              <a:ext uri="{FF2B5EF4-FFF2-40B4-BE49-F238E27FC236}">
                <a16:creationId xmlns:a16="http://schemas.microsoft.com/office/drawing/2014/main" id="{2F880773-516C-4142-AA56-2C24033EDF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Stanley L Lipshultz, JD, CPCU, © 2021</a:t>
            </a:r>
          </a:p>
        </p:txBody>
      </p:sp>
      <p:sp>
        <p:nvSpPr>
          <p:cNvPr id="6" name="Slide Number Placeholder 5">
            <a:extLst>
              <a:ext uri="{FF2B5EF4-FFF2-40B4-BE49-F238E27FC236}">
                <a16:creationId xmlns:a16="http://schemas.microsoft.com/office/drawing/2014/main" id="{B0B9EB09-4BF9-4DBE-A8E4-C020D8A4F7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987DB7-C30A-468F-85C3-332634599F8A}" type="slidenum">
              <a:rPr lang="en-US" smtClean="0"/>
              <a:t>‹#›</a:t>
            </a:fld>
            <a:endParaRPr lang="en-US"/>
          </a:p>
        </p:txBody>
      </p:sp>
    </p:spTree>
    <p:extLst>
      <p:ext uri="{BB962C8B-B14F-4D97-AF65-F5344CB8AC3E}">
        <p14:creationId xmlns:p14="http://schemas.microsoft.com/office/powerpoint/2010/main" val="645036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package" Target="../embeddings/Microsoft_Word_Document1.docx"/><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6.jpeg"/><Relationship Id="rId7" Type="http://schemas.openxmlformats.org/officeDocument/2006/relationships/package" Target="../embeddings/Microsoft_Word_Document2.docx"/><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8.emf"/><Relationship Id="rId5" Type="http://schemas.microsoft.com/office/2007/relationships/hdphoto" Target="../media/hdphoto1.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google.com/search?q=how+to+pronounce+builder&amp;stick=H4sIAAAAAAAAAOMIfcRoyS3w8sc9YSmDSWtOXmPU4uINKMrPK81LzkwsyczPExLmYglJLcoV4pbi5GJPKs3MSUktsmJRYkrN41nEKpGRX65Qkq9QANSSD9STqgBVAQC_MRPEWQAAAA&amp;pron_lang=en&amp;pron_country=us&amp;sa=X&amp;ved=2ahUKEwiH06bBq4jxAhV1MlkFHXMkCwIQ3eEDMAB6BAgCEAc" TargetMode="Externa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6.emf"/><Relationship Id="rId5" Type="http://schemas.openxmlformats.org/officeDocument/2006/relationships/oleObject" Target="../embeddings/oleObject2.bin"/><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8.emf"/><Relationship Id="rId5" Type="http://schemas.openxmlformats.org/officeDocument/2006/relationships/oleObject" Target="../embeddings/oleObject4.bin"/><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0.emf"/><Relationship Id="rId5" Type="http://schemas.openxmlformats.org/officeDocument/2006/relationships/oleObject" Target="../embeddings/oleObject6.bin"/><Relationship Id="rId4" Type="http://schemas.openxmlformats.org/officeDocument/2006/relationships/image" Target="../media/image29.emf"/></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8D02CB-5DCC-4F85-92AC-602FD0C1172F}"/>
              </a:ext>
            </a:extLst>
          </p:cNvPr>
          <p:cNvSpPr>
            <a:spLocks noGrp="1"/>
          </p:cNvSpPr>
          <p:nvPr>
            <p:ph type="title"/>
          </p:nvPr>
        </p:nvSpPr>
        <p:spPr>
          <a:xfrm>
            <a:off x="686260" y="5288952"/>
            <a:ext cx="10515600" cy="1325563"/>
          </a:xfrm>
        </p:spPr>
        <p:txBody>
          <a:bodyPr/>
          <a:lstStyle/>
          <a:p>
            <a:pPr algn="ctr"/>
            <a:r>
              <a:rPr lang="en-US" dirty="0">
                <a:solidFill>
                  <a:srgbClr val="FFFF00"/>
                </a:solidFill>
              </a:rPr>
              <a:t>Maybe Wishful Thinking, But I  Will Try!</a:t>
            </a:r>
          </a:p>
        </p:txBody>
      </p:sp>
      <p:sp>
        <p:nvSpPr>
          <p:cNvPr id="4" name="Footer Placeholder 3">
            <a:extLst>
              <a:ext uri="{FF2B5EF4-FFF2-40B4-BE49-F238E27FC236}">
                <a16:creationId xmlns:a16="http://schemas.microsoft.com/office/drawing/2014/main" id="{8A98F1DF-2444-4CA0-AE5A-9A842B90A89E}"/>
              </a:ext>
            </a:extLst>
          </p:cNvPr>
          <p:cNvSpPr>
            <a:spLocks noGrp="1"/>
          </p:cNvSpPr>
          <p:nvPr>
            <p:ph type="ftr" sz="quarter" idx="11"/>
          </p:nvPr>
        </p:nvSpPr>
        <p:spPr/>
        <p:txBody>
          <a:bodyPr/>
          <a:lstStyle/>
          <a:p>
            <a:r>
              <a:rPr lang="en-US"/>
              <a:t>Stanley L Lipshultz, JD, CPCU, © 2021</a:t>
            </a:r>
          </a:p>
        </p:txBody>
      </p:sp>
      <p:pic>
        <p:nvPicPr>
          <p:cNvPr id="1026" name="Picture 2" descr="WRITE the PERFECT B2 (FCE) REPORT - B2 First (FCE) Writing exam - YouTube">
            <a:extLst>
              <a:ext uri="{FF2B5EF4-FFF2-40B4-BE49-F238E27FC236}">
                <a16:creationId xmlns:a16="http://schemas.microsoft.com/office/drawing/2014/main" id="{7D4D14DA-25F8-4825-8764-AE9A51EBB90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90" r="31465" b="29593"/>
          <a:stretch/>
        </p:blipFill>
        <p:spPr bwMode="auto">
          <a:xfrm>
            <a:off x="686260" y="0"/>
            <a:ext cx="10515600" cy="50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37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C7645EF-E040-4A88-8A08-0CE02312B1EA}"/>
              </a:ext>
            </a:extLst>
          </p:cNvPr>
          <p:cNvSpPr>
            <a:spLocks noGrp="1"/>
          </p:cNvSpPr>
          <p:nvPr>
            <p:ph type="ftr" sz="quarter" idx="11"/>
          </p:nvPr>
        </p:nvSpPr>
        <p:spPr/>
        <p:txBody>
          <a:bodyPr anchor="ctr">
            <a:normAutofit/>
          </a:bodyPr>
          <a:lstStyle/>
          <a:p>
            <a:pPr>
              <a:spcAft>
                <a:spcPts val="600"/>
              </a:spcAft>
            </a:pPr>
            <a:r>
              <a:rPr lang="en-US">
                <a:solidFill>
                  <a:srgbClr val="FFFFFF">
                    <a:alpha val="80000"/>
                  </a:srgbClr>
                </a:solidFill>
              </a:rPr>
              <a:t>Stanley L Lipshultz, JD, CPCU, © 2021</a:t>
            </a:r>
            <a:endParaRPr lang="en-US" dirty="0">
              <a:solidFill>
                <a:srgbClr val="FFFFFF">
                  <a:alpha val="80000"/>
                </a:srgbClr>
              </a:solidFill>
            </a:endParaRPr>
          </a:p>
        </p:txBody>
      </p:sp>
      <p:graphicFrame>
        <p:nvGraphicFramePr>
          <p:cNvPr id="8" name="Object 7">
            <a:extLst>
              <a:ext uri="{FF2B5EF4-FFF2-40B4-BE49-F238E27FC236}">
                <a16:creationId xmlns:a16="http://schemas.microsoft.com/office/drawing/2014/main" id="{11E7249C-990B-495D-948E-DF640DE71F70}"/>
              </a:ext>
            </a:extLst>
          </p:cNvPr>
          <p:cNvGraphicFramePr>
            <a:graphicFrameLocks noChangeAspect="1"/>
          </p:cNvGraphicFramePr>
          <p:nvPr>
            <p:extLst>
              <p:ext uri="{D42A27DB-BD31-4B8C-83A1-F6EECF244321}">
                <p14:modId xmlns:p14="http://schemas.microsoft.com/office/powerpoint/2010/main" val="3827710798"/>
              </p:ext>
            </p:extLst>
          </p:nvPr>
        </p:nvGraphicFramePr>
        <p:xfrm>
          <a:off x="98425" y="98425"/>
          <a:ext cx="6665913" cy="296863"/>
        </p:xfrm>
        <a:graphic>
          <a:graphicData uri="http://schemas.openxmlformats.org/presentationml/2006/ole">
            <mc:AlternateContent xmlns:mc="http://schemas.openxmlformats.org/markup-compatibility/2006">
              <mc:Choice xmlns:v="urn:schemas-microsoft-com:vml" Requires="v">
                <p:oleObj spid="_x0000_s1044" name="Document" r:id="rId3" imgW="6666695" imgH="297625" progId="Word.Document.12">
                  <p:embed/>
                </p:oleObj>
              </mc:Choice>
              <mc:Fallback>
                <p:oleObj name="Document" r:id="rId3" imgW="6666695" imgH="297625" progId="Word.Document.12">
                  <p:embed/>
                  <p:pic>
                    <p:nvPicPr>
                      <p:cNvPr id="8" name="Object 7">
                        <a:extLst>
                          <a:ext uri="{FF2B5EF4-FFF2-40B4-BE49-F238E27FC236}">
                            <a16:creationId xmlns:a16="http://schemas.microsoft.com/office/drawing/2014/main" id="{11E7249C-990B-495D-948E-DF640DE71F70}"/>
                          </a:ext>
                        </a:extLst>
                      </p:cNvPr>
                      <p:cNvPicPr/>
                      <p:nvPr/>
                    </p:nvPicPr>
                    <p:blipFill>
                      <a:blip r:embed="rId4"/>
                      <a:stretch>
                        <a:fillRect/>
                      </a:stretch>
                    </p:blipFill>
                    <p:spPr>
                      <a:xfrm>
                        <a:off x="98425" y="98425"/>
                        <a:ext cx="6665913" cy="296863"/>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2E6EE8E3-5BAF-4803-84BA-80DAC829AEE8}"/>
              </a:ext>
            </a:extLst>
          </p:cNvPr>
          <p:cNvSpPr txBox="1"/>
          <p:nvPr/>
        </p:nvSpPr>
        <p:spPr>
          <a:xfrm>
            <a:off x="6096000" y="9728"/>
            <a:ext cx="6089515" cy="5055230"/>
          </a:xfrm>
          <a:prstGeom prst="rect">
            <a:avLst/>
          </a:prstGeom>
          <a:solidFill>
            <a:schemeClr val="tx1"/>
          </a:solidFill>
        </p:spPr>
        <p:txBody>
          <a:bodyPr wrap="square" rtlCol="0">
            <a:spAutoFit/>
          </a:bodyPr>
          <a:lstStyle/>
          <a:p>
            <a:pPr algn="ctr"/>
            <a:r>
              <a:rPr lang="en-US" sz="800" i="1" dirty="0">
                <a:solidFill>
                  <a:schemeClr val="bg1"/>
                </a:solidFill>
              </a:rPr>
              <a:t>Plaintiff vs. Defendant</a:t>
            </a:r>
          </a:p>
          <a:p>
            <a:pPr algn="ctr"/>
            <a:r>
              <a:rPr lang="en-US" sz="800" dirty="0">
                <a:solidFill>
                  <a:schemeClr val="bg1"/>
                </a:solidFill>
              </a:rPr>
              <a:t>In the United States District Court</a:t>
            </a:r>
          </a:p>
          <a:p>
            <a:pPr algn="ctr"/>
            <a:r>
              <a:rPr lang="en-US" sz="800" dirty="0">
                <a:solidFill>
                  <a:schemeClr val="bg1"/>
                </a:solidFill>
              </a:rPr>
              <a:t>Case No.: 2020 CV-0001-SLL</a:t>
            </a:r>
          </a:p>
          <a:p>
            <a:r>
              <a:rPr lang="en-US" sz="1050" b="1" u="sng" dirty="0">
                <a:solidFill>
                  <a:schemeClr val="bg1"/>
                </a:solidFill>
              </a:rPr>
              <a:t>DATE/BATES		DESCRIPTION</a:t>
            </a:r>
          </a:p>
          <a:p>
            <a:endParaRPr lang="en-US" b="1" u="sng" dirty="0">
              <a:solidFill>
                <a:schemeClr val="bg1"/>
              </a:solidFill>
            </a:endParaRPr>
          </a:p>
          <a:p>
            <a:endParaRPr lang="en-US" b="1" u="sng" dirty="0">
              <a:solidFill>
                <a:schemeClr val="bg1"/>
              </a:solidFill>
            </a:endParaRPr>
          </a:p>
          <a:p>
            <a:endParaRPr lang="en-US" b="1" u="sng" dirty="0">
              <a:solidFill>
                <a:schemeClr val="bg1"/>
              </a:solidFill>
            </a:endParaRPr>
          </a:p>
          <a:p>
            <a:endParaRPr lang="en-US" b="1" u="sng" dirty="0">
              <a:solidFill>
                <a:schemeClr val="bg1"/>
              </a:solidFill>
            </a:endParaRPr>
          </a:p>
          <a:p>
            <a:endParaRPr lang="en-US" b="1" u="sng" dirty="0">
              <a:solidFill>
                <a:schemeClr val="bg1"/>
              </a:solidFill>
            </a:endParaRPr>
          </a:p>
          <a:p>
            <a:endParaRPr lang="en-US" b="1" u="sng" dirty="0">
              <a:solidFill>
                <a:schemeClr val="bg1"/>
              </a:solidFill>
            </a:endParaRPr>
          </a:p>
          <a:p>
            <a:endParaRPr lang="en-US" b="1" u="sng" dirty="0">
              <a:solidFill>
                <a:schemeClr val="bg1"/>
              </a:solidFill>
            </a:endParaRPr>
          </a:p>
          <a:p>
            <a:endParaRPr lang="en-US" b="1" u="sng" dirty="0">
              <a:solidFill>
                <a:schemeClr val="bg1"/>
              </a:solidFill>
            </a:endParaRPr>
          </a:p>
          <a:p>
            <a:endParaRPr lang="en-US" b="1" u="sng" dirty="0">
              <a:solidFill>
                <a:schemeClr val="bg1"/>
              </a:solidFill>
            </a:endParaRPr>
          </a:p>
          <a:p>
            <a:endParaRPr lang="en-US" b="1" u="sng" dirty="0">
              <a:solidFill>
                <a:schemeClr val="bg1"/>
              </a:solidFill>
            </a:endParaRPr>
          </a:p>
          <a:p>
            <a:endParaRPr lang="en-US" b="1" u="sng" dirty="0">
              <a:solidFill>
                <a:schemeClr val="bg1"/>
              </a:solidFill>
            </a:endParaRPr>
          </a:p>
          <a:p>
            <a:endParaRPr lang="en-US" b="1" u="sng" dirty="0">
              <a:solidFill>
                <a:schemeClr val="bg1"/>
              </a:solidFill>
            </a:endParaRPr>
          </a:p>
          <a:p>
            <a:endParaRPr lang="en-US" b="1" u="sng" dirty="0">
              <a:solidFill>
                <a:schemeClr val="bg1"/>
              </a:solidFill>
            </a:endParaRPr>
          </a:p>
          <a:p>
            <a:endParaRPr lang="en-US" b="1" u="sng" dirty="0">
              <a:solidFill>
                <a:schemeClr val="bg1"/>
              </a:solidFill>
            </a:endParaRPr>
          </a:p>
          <a:p>
            <a:r>
              <a:rPr lang="en-US" dirty="0">
                <a:solidFill>
                  <a:schemeClr val="bg1"/>
                </a:solidFill>
              </a:rPr>
              <a:t>			</a:t>
            </a:r>
          </a:p>
          <a:p>
            <a:endParaRPr lang="en-US" dirty="0">
              <a:solidFill>
                <a:schemeClr val="bg1"/>
              </a:solidFill>
            </a:endParaRPr>
          </a:p>
        </p:txBody>
      </p:sp>
      <p:sp>
        <p:nvSpPr>
          <p:cNvPr id="14" name="TextBox 13">
            <a:extLst>
              <a:ext uri="{FF2B5EF4-FFF2-40B4-BE49-F238E27FC236}">
                <a16:creationId xmlns:a16="http://schemas.microsoft.com/office/drawing/2014/main" id="{916EC45C-08F3-454D-94BA-72C9A74BF9D1}"/>
              </a:ext>
            </a:extLst>
          </p:cNvPr>
          <p:cNvSpPr txBox="1"/>
          <p:nvPr/>
        </p:nvSpPr>
        <p:spPr>
          <a:xfrm>
            <a:off x="1167319" y="865762"/>
            <a:ext cx="3281668" cy="523220"/>
          </a:xfrm>
          <a:prstGeom prst="rect">
            <a:avLst/>
          </a:prstGeom>
          <a:noFill/>
        </p:spPr>
        <p:txBody>
          <a:bodyPr wrap="none" rtlCol="0">
            <a:spAutoFit/>
          </a:bodyPr>
          <a:lstStyle/>
          <a:p>
            <a:r>
              <a:rPr lang="en-US" sz="2800" b="1" dirty="0">
                <a:solidFill>
                  <a:srgbClr val="FFFF00"/>
                </a:solidFill>
              </a:rPr>
              <a:t>Document Review</a:t>
            </a:r>
          </a:p>
        </p:txBody>
      </p:sp>
      <p:sp>
        <p:nvSpPr>
          <p:cNvPr id="16" name="TextBox 15">
            <a:extLst>
              <a:ext uri="{FF2B5EF4-FFF2-40B4-BE49-F238E27FC236}">
                <a16:creationId xmlns:a16="http://schemas.microsoft.com/office/drawing/2014/main" id="{562E0CB6-B830-4834-B1FC-CC273753DCB3}"/>
              </a:ext>
            </a:extLst>
          </p:cNvPr>
          <p:cNvSpPr txBox="1"/>
          <p:nvPr/>
        </p:nvSpPr>
        <p:spPr>
          <a:xfrm>
            <a:off x="794527" y="1945531"/>
            <a:ext cx="4027252" cy="4401205"/>
          </a:xfrm>
          <a:prstGeom prst="rect">
            <a:avLst/>
          </a:prstGeom>
          <a:noFill/>
        </p:spPr>
        <p:txBody>
          <a:bodyPr wrap="square" rtlCol="0">
            <a:spAutoFit/>
          </a:bodyPr>
          <a:lstStyle/>
          <a:p>
            <a:r>
              <a:rPr lang="en-US" sz="2000" b="1" dirty="0">
                <a:solidFill>
                  <a:srgbClr val="FFFF00"/>
                </a:solidFill>
                <a:latin typeface="+mj-lt"/>
              </a:rPr>
              <a:t>This is a suggested format/template for document review. Add a footer with the case identity and page number.</a:t>
            </a:r>
          </a:p>
          <a:p>
            <a:endParaRPr lang="en-US" sz="2000" b="1" dirty="0">
              <a:solidFill>
                <a:srgbClr val="FFFF00"/>
              </a:solidFill>
              <a:latin typeface="+mj-lt"/>
            </a:endParaRPr>
          </a:p>
          <a:p>
            <a:r>
              <a:rPr lang="en-US" sz="2000" b="1" dirty="0">
                <a:solidFill>
                  <a:srgbClr val="FFFF00"/>
                </a:solidFill>
                <a:latin typeface="+mj-lt"/>
              </a:rPr>
              <a:t>If reviewing by date, use the filing date for documents such as the Complaint, Answer, Interrogatory and Document Productions.</a:t>
            </a:r>
          </a:p>
          <a:p>
            <a:endParaRPr lang="en-US" sz="2000" b="1" dirty="0">
              <a:solidFill>
                <a:srgbClr val="FFFF00"/>
              </a:solidFill>
              <a:latin typeface="+mj-lt"/>
            </a:endParaRPr>
          </a:p>
          <a:p>
            <a:r>
              <a:rPr lang="en-US" sz="2000" b="1" dirty="0">
                <a:solidFill>
                  <a:srgbClr val="FFFF00"/>
                </a:solidFill>
                <a:latin typeface="+mj-lt"/>
              </a:rPr>
              <a:t>The note, notation or quote should contain ONLY objective, empirical information.  DO NOT enter any subjective observations here.</a:t>
            </a:r>
          </a:p>
        </p:txBody>
      </p:sp>
      <p:graphicFrame>
        <p:nvGraphicFramePr>
          <p:cNvPr id="3" name="Object 2">
            <a:extLst>
              <a:ext uri="{FF2B5EF4-FFF2-40B4-BE49-F238E27FC236}">
                <a16:creationId xmlns:a16="http://schemas.microsoft.com/office/drawing/2014/main" id="{A2C2DC71-C910-491C-97EA-CAC80D52739C}"/>
              </a:ext>
            </a:extLst>
          </p:cNvPr>
          <p:cNvGraphicFramePr>
            <a:graphicFrameLocks noChangeAspect="1"/>
          </p:cNvGraphicFramePr>
          <p:nvPr>
            <p:extLst>
              <p:ext uri="{D42A27DB-BD31-4B8C-83A1-F6EECF244321}">
                <p14:modId xmlns:p14="http://schemas.microsoft.com/office/powerpoint/2010/main" val="2877321593"/>
              </p:ext>
            </p:extLst>
          </p:nvPr>
        </p:nvGraphicFramePr>
        <p:xfrm>
          <a:off x="5835942" y="616783"/>
          <a:ext cx="5673346" cy="4448175"/>
        </p:xfrm>
        <a:graphic>
          <a:graphicData uri="http://schemas.openxmlformats.org/presentationml/2006/ole">
            <mc:AlternateContent xmlns:mc="http://schemas.openxmlformats.org/markup-compatibility/2006">
              <mc:Choice xmlns:v="urn:schemas-microsoft-com:vml" Requires="v">
                <p:oleObj spid="_x0000_s1045" name="Document" r:id="rId5" imgW="6470979" imgH="7906852" progId="Word.Document.12">
                  <p:embed/>
                </p:oleObj>
              </mc:Choice>
              <mc:Fallback>
                <p:oleObj name="Document" r:id="rId5" imgW="6470979" imgH="7906852" progId="Word.Document.12">
                  <p:embed/>
                  <p:pic>
                    <p:nvPicPr>
                      <p:cNvPr id="3" name="Object 2">
                        <a:extLst>
                          <a:ext uri="{FF2B5EF4-FFF2-40B4-BE49-F238E27FC236}">
                            <a16:creationId xmlns:a16="http://schemas.microsoft.com/office/drawing/2014/main" id="{A2C2DC71-C910-491C-97EA-CAC80D52739C}"/>
                          </a:ext>
                        </a:extLst>
                      </p:cNvPr>
                      <p:cNvPicPr/>
                      <p:nvPr/>
                    </p:nvPicPr>
                    <p:blipFill>
                      <a:blip r:embed="rId6"/>
                      <a:stretch>
                        <a:fillRect/>
                      </a:stretch>
                    </p:blipFill>
                    <p:spPr>
                      <a:xfrm>
                        <a:off x="5835942" y="616783"/>
                        <a:ext cx="5673346" cy="4448175"/>
                      </a:xfrm>
                      <a:prstGeom prst="rect">
                        <a:avLst/>
                      </a:prstGeom>
                    </p:spPr>
                  </p:pic>
                </p:oleObj>
              </mc:Fallback>
            </mc:AlternateContent>
          </a:graphicData>
        </a:graphic>
      </p:graphicFrame>
    </p:spTree>
    <p:extLst>
      <p:ext uri="{BB962C8B-B14F-4D97-AF65-F5344CB8AC3E}">
        <p14:creationId xmlns:p14="http://schemas.microsoft.com/office/powerpoint/2010/main" val="268110049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2C2C59-BCCC-4020-8B41-9BBD2D5B8A45}"/>
              </a:ext>
            </a:extLst>
          </p:cNvPr>
          <p:cNvSpPr>
            <a:spLocks noGrp="1"/>
          </p:cNvSpPr>
          <p:nvPr>
            <p:ph type="ftr" sz="quarter" idx="11"/>
          </p:nvPr>
        </p:nvSpPr>
        <p:spPr/>
        <p:txBody>
          <a:bodyPr/>
          <a:lstStyle/>
          <a:p>
            <a:r>
              <a:rPr lang="en-US"/>
              <a:t>Stanley L Lipshultz, JD, CPCU, © 2021</a:t>
            </a:r>
          </a:p>
        </p:txBody>
      </p:sp>
      <p:sp>
        <p:nvSpPr>
          <p:cNvPr id="3" name="TextBox 2">
            <a:extLst>
              <a:ext uri="{FF2B5EF4-FFF2-40B4-BE49-F238E27FC236}">
                <a16:creationId xmlns:a16="http://schemas.microsoft.com/office/drawing/2014/main" id="{412AC4BC-F1A0-49BF-850F-3FDCB6AEBB7F}"/>
              </a:ext>
            </a:extLst>
          </p:cNvPr>
          <p:cNvSpPr txBox="1"/>
          <p:nvPr/>
        </p:nvSpPr>
        <p:spPr>
          <a:xfrm>
            <a:off x="894944" y="317733"/>
            <a:ext cx="4234429" cy="400110"/>
          </a:xfrm>
          <a:prstGeom prst="rect">
            <a:avLst/>
          </a:prstGeom>
          <a:noFill/>
        </p:spPr>
        <p:txBody>
          <a:bodyPr wrap="none" rtlCol="0">
            <a:spAutoFit/>
          </a:bodyPr>
          <a:lstStyle/>
          <a:p>
            <a:r>
              <a:rPr lang="en-US" sz="2000" b="1" dirty="0">
                <a:solidFill>
                  <a:srgbClr val="FFFF00"/>
                </a:solidFill>
                <a:latin typeface="+mj-lt"/>
              </a:rPr>
              <a:t>DEPOSITION SUMMARY/PRECIS</a:t>
            </a:r>
          </a:p>
        </p:txBody>
      </p:sp>
      <p:sp>
        <p:nvSpPr>
          <p:cNvPr id="4" name="TextBox 3">
            <a:extLst>
              <a:ext uri="{FF2B5EF4-FFF2-40B4-BE49-F238E27FC236}">
                <a16:creationId xmlns:a16="http://schemas.microsoft.com/office/drawing/2014/main" id="{852A1C2D-E1BD-46FA-BD74-6FD60763D512}"/>
              </a:ext>
            </a:extLst>
          </p:cNvPr>
          <p:cNvSpPr txBox="1"/>
          <p:nvPr/>
        </p:nvSpPr>
        <p:spPr>
          <a:xfrm>
            <a:off x="894944" y="862094"/>
            <a:ext cx="3842425" cy="4247317"/>
          </a:xfrm>
          <a:prstGeom prst="rect">
            <a:avLst/>
          </a:prstGeom>
          <a:noFill/>
        </p:spPr>
        <p:txBody>
          <a:bodyPr wrap="square" rtlCol="0">
            <a:spAutoFit/>
          </a:bodyPr>
          <a:lstStyle/>
          <a:p>
            <a:r>
              <a:rPr lang="en-US" dirty="0">
                <a:solidFill>
                  <a:srgbClr val="FFFF00"/>
                </a:solidFill>
                <a:latin typeface="+mj-lt"/>
              </a:rPr>
              <a:t>Deposition summaries:</a:t>
            </a:r>
          </a:p>
          <a:p>
            <a:r>
              <a:rPr lang="en-US" dirty="0">
                <a:solidFill>
                  <a:srgbClr val="FFFF00"/>
                </a:solidFill>
                <a:latin typeface="+mj-lt"/>
              </a:rPr>
              <a:t>Accuracy is important.  Although time consuming, they are an invaluable tool when it comes time to prepare a written report.</a:t>
            </a:r>
          </a:p>
          <a:p>
            <a:pPr marL="285750" indent="-285750">
              <a:buFont typeface="Arial" panose="020B0604020202020204" pitchFamily="34" charset="0"/>
              <a:buChar char="•"/>
            </a:pPr>
            <a:r>
              <a:rPr lang="en-US" dirty="0">
                <a:solidFill>
                  <a:srgbClr val="FFFF00"/>
                </a:solidFill>
                <a:latin typeface="+mj-lt"/>
              </a:rPr>
              <a:t>The expert is looking only for facts. The expert should look for ideas and continuity of performance.</a:t>
            </a:r>
          </a:p>
          <a:p>
            <a:pPr marL="285750" indent="-285750">
              <a:buFont typeface="Arial" panose="020B0604020202020204" pitchFamily="34" charset="0"/>
              <a:buChar char="•"/>
            </a:pPr>
            <a:r>
              <a:rPr lang="en-US" dirty="0">
                <a:solidFill>
                  <a:srgbClr val="FFFF00"/>
                </a:solidFill>
                <a:latin typeface="+mj-lt"/>
              </a:rPr>
              <a:t>Refrain from subjective comments. </a:t>
            </a:r>
          </a:p>
          <a:p>
            <a:pPr marL="285750" indent="-285750">
              <a:buFont typeface="Arial" panose="020B0604020202020204" pitchFamily="34" charset="0"/>
              <a:buChar char="•"/>
            </a:pPr>
            <a:r>
              <a:rPr lang="en-US" dirty="0">
                <a:solidFill>
                  <a:srgbClr val="FFFF00"/>
                </a:solidFill>
                <a:latin typeface="+mj-lt"/>
              </a:rPr>
              <a:t>Please, no marginalia in the deposition transcript!!! They are a gold mine for any attorney.</a:t>
            </a:r>
          </a:p>
          <a:p>
            <a:pPr marL="285750" indent="-285750">
              <a:buFont typeface="Arial" panose="020B0604020202020204" pitchFamily="34" charset="0"/>
              <a:buChar char="•"/>
            </a:pPr>
            <a:endParaRPr lang="en-US" dirty="0">
              <a:solidFill>
                <a:srgbClr val="FFFF00"/>
              </a:solidFill>
              <a:latin typeface="+mj-lt"/>
            </a:endParaRPr>
          </a:p>
          <a:p>
            <a:endParaRPr lang="en-US" dirty="0">
              <a:solidFill>
                <a:srgbClr val="FFFF00"/>
              </a:solidFill>
              <a:latin typeface="+mj-lt"/>
            </a:endParaRPr>
          </a:p>
          <a:p>
            <a:endParaRPr lang="en-US" dirty="0">
              <a:solidFill>
                <a:srgbClr val="FFFF00"/>
              </a:solidFill>
              <a:latin typeface="+mj-lt"/>
            </a:endParaRPr>
          </a:p>
        </p:txBody>
      </p:sp>
      <p:pic>
        <p:nvPicPr>
          <p:cNvPr id="2050" name="Picture 2" descr="Image result for marginalia">
            <a:extLst>
              <a:ext uri="{FF2B5EF4-FFF2-40B4-BE49-F238E27FC236}">
                <a16:creationId xmlns:a16="http://schemas.microsoft.com/office/drawing/2014/main" id="{EEFC73B8-500C-47B7-97B1-8FF5A0F6D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45" y="4708908"/>
            <a:ext cx="2503960" cy="20313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360CED6-DCE9-47CF-A676-D35C07002CD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24" b="91071" l="1000" r="90000">
                        <a14:foregroundMark x1="59319" y1="9234" x2="63241" y2="10275"/>
                        <a14:foregroundMark x1="89119" y1="25276" x2="97333" y2="64881"/>
                        <a14:foregroundMark x1="97333" y1="64881" x2="39333" y2="88690"/>
                        <a14:foregroundMark x1="39333" y1="88690" x2="10333" y2="91071"/>
                        <a14:foregroundMark x1="10333" y1="91071" x2="7517" y2="71131"/>
                        <a14:backgroundMark x1="1000" y1="21429" x2="1578" y2="21143"/>
                        <a14:backgroundMark x1="13799" y1="4960" x2="0" y2="2381"/>
                        <a14:backgroundMark x1="0" y1="2381" x2="18639" y2="1481"/>
                        <a14:backgroundMark x1="69075" y1="2674" x2="96333" y2="0"/>
                        <a14:backgroundMark x1="96333" y1="0" x2="67897" y2="2362"/>
                        <a14:backgroundMark x1="71470" y1="3310" x2="69000" y2="1190"/>
                        <a14:backgroundMark x1="69000" y1="1190" x2="71211" y2="3241"/>
                        <a14:backgroundMark x1="98892" y1="73754" x2="99000" y2="75000"/>
                        <a14:backgroundMark x1="98082" y1="64407" x2="98331" y2="67277"/>
                        <a14:backgroundMark x1="99000" y1="75000" x2="91745" y2="76688"/>
                        <a14:backgroundMark x1="41294" y1="97250" x2="64000" y2="98810"/>
                        <a14:backgroundMark x1="41350" y1="93534" x2="41090" y2="93473"/>
                        <a14:backgroundMark x1="64000" y1="98810" x2="47319" y2="94925"/>
                        <a14:backgroundMark x1="11417" y1="96672" x2="4667" y2="98214"/>
                        <a14:backgroundMark x1="12315" y1="96467" x2="11618" y2="96626"/>
                        <a14:backgroundMark x1="6372" y1="59494" x2="7000" y2="45238"/>
                        <a14:backgroundMark x1="4667" y1="98214" x2="6135" y2="64886"/>
                        <a14:backgroundMark x1="7000" y1="45238" x2="27436" y2="9924"/>
                        <a14:backgroundMark x1="27273" y1="9880" x2="2000" y2="32738"/>
                        <a14:backgroundMark x1="2000" y1="32738" x2="2000" y2="89286"/>
                        <a14:backgroundMark x1="46354" y1="95321" x2="72000" y2="98810"/>
                        <a14:backgroundMark x1="41527" y1="94664" x2="41838" y2="94706"/>
                        <a14:backgroundMark x1="2000" y1="89286" x2="10081" y2="90385"/>
                        <a14:backgroundMark x1="72000" y1="98810" x2="97667" y2="93452"/>
                        <a14:backgroundMark x1="25333" y1="6548" x2="24667" y2="0"/>
                        <a14:backgroundMark x1="23667" y1="4167" x2="69000" y2="0"/>
                        <a14:backgroundMark x1="69000" y1="0" x2="91667" y2="20238"/>
                        <a14:backgroundMark x1="75000" y1="13095" x2="66333" y2="10119"/>
                        <a14:backgroundMark x1="68667" y1="13095" x2="64000" y2="12500"/>
                        <a14:backgroundMark x1="24333" y1="5357" x2="3000" y2="13095"/>
                        <a14:backgroundMark x1="13333" y1="14881" x2="3000" y2="23214"/>
                        <a14:backgroundMark x1="8333" y1="18452" x2="0" y2="24405"/>
                        <a14:backgroundMark x1="1667" y1="24405" x2="1000" y2="30357"/>
                        <a14:backgroundMark x1="6667" y1="62500" x2="3000" y2="28571"/>
                        <a14:backgroundMark x1="5333" y1="64881" x2="0" y2="25000"/>
                        <a14:backgroundMark x1="4333" y1="70833" x2="1000" y2="26190"/>
                        <a14:backgroundMark x1="6667" y1="62500" x2="4333" y2="66667"/>
                        <a14:backgroundMark x1="6667" y1="64286" x2="6667" y2="50595"/>
                        <a14:backgroundMark x1="5000" y1="58929" x2="4000" y2="38690"/>
                        <a14:backgroundMark x1="2000" y1="30357" x2="5667" y2="64881"/>
                      </a14:backgroundRemoval>
                    </a14:imgEffect>
                  </a14:imgLayer>
                </a14:imgProps>
              </a:ext>
            </a:extLst>
          </a:blip>
          <a:stretch>
            <a:fillRect/>
          </a:stretch>
        </p:blipFill>
        <p:spPr>
          <a:xfrm>
            <a:off x="1333387" y="4343952"/>
            <a:ext cx="1678772" cy="940112"/>
          </a:xfrm>
          <a:prstGeom prst="rect">
            <a:avLst/>
          </a:prstGeom>
        </p:spPr>
      </p:pic>
      <p:pic>
        <p:nvPicPr>
          <p:cNvPr id="9" name="Picture 8">
            <a:extLst>
              <a:ext uri="{FF2B5EF4-FFF2-40B4-BE49-F238E27FC236}">
                <a16:creationId xmlns:a16="http://schemas.microsoft.com/office/drawing/2014/main" id="{48A57ECC-B73B-4F5A-93B9-207FF24FEB58}"/>
              </a:ext>
            </a:extLst>
          </p:cNvPr>
          <p:cNvPicPr>
            <a:picLocks noChangeAspect="1"/>
          </p:cNvPicPr>
          <p:nvPr/>
        </p:nvPicPr>
        <p:blipFill>
          <a:blip r:embed="rId6"/>
          <a:stretch>
            <a:fillRect/>
          </a:stretch>
        </p:blipFill>
        <p:spPr>
          <a:xfrm>
            <a:off x="5842380" y="1700400"/>
            <a:ext cx="2602632" cy="3457200"/>
          </a:xfrm>
          <a:prstGeom prst="rect">
            <a:avLst/>
          </a:prstGeom>
        </p:spPr>
      </p:pic>
      <p:sp>
        <p:nvSpPr>
          <p:cNvPr id="12" name="TextBox 11">
            <a:extLst>
              <a:ext uri="{FF2B5EF4-FFF2-40B4-BE49-F238E27FC236}">
                <a16:creationId xmlns:a16="http://schemas.microsoft.com/office/drawing/2014/main" id="{FF56EBB6-40A6-4B08-A69D-F76714A1560B}"/>
              </a:ext>
            </a:extLst>
          </p:cNvPr>
          <p:cNvSpPr txBox="1"/>
          <p:nvPr/>
        </p:nvSpPr>
        <p:spPr>
          <a:xfrm>
            <a:off x="7264886" y="5970110"/>
            <a:ext cx="5160397" cy="261610"/>
          </a:xfrm>
          <a:prstGeom prst="rect">
            <a:avLst/>
          </a:prstGeom>
          <a:noFill/>
        </p:spPr>
        <p:txBody>
          <a:bodyPr wrap="square" rtlCol="0">
            <a:spAutoFit/>
          </a:bodyPr>
          <a:lstStyle/>
          <a:p>
            <a:r>
              <a:rPr lang="en-US" sz="1100" b="1" dirty="0">
                <a:effectLst>
                  <a:outerShdw blurRad="38100" dist="38100" dir="2700000" algn="tl">
                    <a:srgbClr val="000000">
                      <a:alpha val="43137"/>
                    </a:srgbClr>
                  </a:outerShdw>
                </a:effectLst>
              </a:rPr>
              <a:t>Law Firm/Client [Deponent]     Page 1 of 1</a:t>
            </a:r>
          </a:p>
        </p:txBody>
      </p:sp>
      <p:graphicFrame>
        <p:nvGraphicFramePr>
          <p:cNvPr id="6" name="Object 5">
            <a:extLst>
              <a:ext uri="{FF2B5EF4-FFF2-40B4-BE49-F238E27FC236}">
                <a16:creationId xmlns:a16="http://schemas.microsoft.com/office/drawing/2014/main" id="{8594DAE2-B8D8-4FDB-AB11-D391A7792D9B}"/>
              </a:ext>
            </a:extLst>
          </p:cNvPr>
          <p:cNvGraphicFramePr>
            <a:graphicFrameLocks noChangeAspect="1"/>
          </p:cNvGraphicFramePr>
          <p:nvPr>
            <p:extLst>
              <p:ext uri="{D42A27DB-BD31-4B8C-83A1-F6EECF244321}">
                <p14:modId xmlns:p14="http://schemas.microsoft.com/office/powerpoint/2010/main" val="1440322552"/>
              </p:ext>
            </p:extLst>
          </p:nvPr>
        </p:nvGraphicFramePr>
        <p:xfrm>
          <a:off x="7180844" y="1397"/>
          <a:ext cx="4932859" cy="5968713"/>
        </p:xfrm>
        <a:graphic>
          <a:graphicData uri="http://schemas.openxmlformats.org/presentationml/2006/ole">
            <mc:AlternateContent xmlns:mc="http://schemas.openxmlformats.org/markup-compatibility/2006">
              <mc:Choice xmlns:v="urn:schemas-microsoft-com:vml" Requires="v">
                <p:oleObj spid="_x0000_s2059" name="Document" r:id="rId7" imgW="5936098" imgH="7972106" progId="Word.Document.12">
                  <p:embed/>
                </p:oleObj>
              </mc:Choice>
              <mc:Fallback>
                <p:oleObj name="Document" r:id="rId7" imgW="5936098" imgH="7972106" progId="Word.Document.12">
                  <p:embed/>
                  <p:pic>
                    <p:nvPicPr>
                      <p:cNvPr id="6" name="Object 5">
                        <a:extLst>
                          <a:ext uri="{FF2B5EF4-FFF2-40B4-BE49-F238E27FC236}">
                            <a16:creationId xmlns:a16="http://schemas.microsoft.com/office/drawing/2014/main" id="{8594DAE2-B8D8-4FDB-AB11-D391A7792D9B}"/>
                          </a:ext>
                        </a:extLst>
                      </p:cNvPr>
                      <p:cNvPicPr/>
                      <p:nvPr/>
                    </p:nvPicPr>
                    <p:blipFill>
                      <a:blip r:embed="rId8"/>
                      <a:stretch>
                        <a:fillRect/>
                      </a:stretch>
                    </p:blipFill>
                    <p:spPr>
                      <a:xfrm>
                        <a:off x="7180844" y="1397"/>
                        <a:ext cx="4932859" cy="5968713"/>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556928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67B5B4-3A24-436E-B663-1B2EBFF8A0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02AE3D35-25FF-46C2-B0F5-2C52E808B0B0}"/>
              </a:ext>
            </a:extLst>
          </p:cNvPr>
          <p:cNvSpPr>
            <a:spLocks noGrp="1"/>
          </p:cNvSpPr>
          <p:nvPr>
            <p:ph type="title"/>
          </p:nvPr>
        </p:nvSpPr>
        <p:spPr>
          <a:xfrm>
            <a:off x="-1" y="127610"/>
            <a:ext cx="12192000" cy="1325563"/>
          </a:xfrm>
          <a:solidFill>
            <a:srgbClr val="0070C0"/>
          </a:solidFill>
        </p:spPr>
        <p:txBody>
          <a:bodyPr>
            <a:normAutofit/>
          </a:bodyPr>
          <a:lstStyle/>
          <a:p>
            <a:r>
              <a:rPr lang="en-US" b="1" dirty="0">
                <a:solidFill>
                  <a:srgbClr val="FFFF00"/>
                </a:solidFill>
                <a:effectLst>
                  <a:outerShdw blurRad="38100" dist="38100" dir="2700000" algn="tl">
                    <a:srgbClr val="000000">
                      <a:alpha val="43137"/>
                    </a:srgbClr>
                  </a:outerShdw>
                </a:effectLst>
              </a:rPr>
              <a:t>The Expert’s Report: </a:t>
            </a:r>
          </a:p>
        </p:txBody>
      </p:sp>
      <p:sp>
        <p:nvSpPr>
          <p:cNvPr id="5" name="Content Placeholder 4">
            <a:extLst>
              <a:ext uri="{FF2B5EF4-FFF2-40B4-BE49-F238E27FC236}">
                <a16:creationId xmlns:a16="http://schemas.microsoft.com/office/drawing/2014/main" id="{8F8DCBC7-018C-4EC4-9846-00D539121F61}"/>
              </a:ext>
            </a:extLst>
          </p:cNvPr>
          <p:cNvSpPr>
            <a:spLocks noGrp="1"/>
          </p:cNvSpPr>
          <p:nvPr>
            <p:ph idx="1"/>
          </p:nvPr>
        </p:nvSpPr>
        <p:spPr>
          <a:xfrm>
            <a:off x="-2" y="1171138"/>
            <a:ext cx="12191999" cy="5467247"/>
          </a:xfrm>
          <a:solidFill>
            <a:srgbClr val="0070C0"/>
          </a:solidFill>
        </p:spPr>
        <p:txBody>
          <a:bodyPr>
            <a:normAutofit/>
          </a:bodyPr>
          <a:lstStyle/>
          <a:p>
            <a:pPr marL="914400" lvl="2" indent="0">
              <a:buNone/>
            </a:pPr>
            <a:r>
              <a:rPr lang="en-US" sz="2800" b="1" dirty="0">
                <a:solidFill>
                  <a:srgbClr val="FFFF00"/>
                </a:solidFill>
                <a:latin typeface="+mj-lt"/>
              </a:rPr>
              <a:t>Federal Rule 26(a)(2)(B) is the perfect template for the expert’s report. </a:t>
            </a:r>
          </a:p>
          <a:p>
            <a:pPr marL="914400" lvl="2" indent="0">
              <a:buNone/>
            </a:pPr>
            <a:r>
              <a:rPr lang="en-US" sz="2800" dirty="0">
                <a:solidFill>
                  <a:srgbClr val="FFFF00"/>
                </a:solidFill>
                <a:latin typeface="+mj-lt"/>
              </a:rPr>
              <a:t>The expert MUST write the entire report and must be prepared to testify, under oath, that no one other than the expert, wrote the report.  </a:t>
            </a:r>
          </a:p>
          <a:p>
            <a:pPr marL="914400" lvl="2" indent="0">
              <a:buNone/>
            </a:pPr>
            <a:r>
              <a:rPr lang="en-US" sz="2800" dirty="0">
                <a:solidFill>
                  <a:srgbClr val="FFFF00"/>
                </a:solidFill>
                <a:latin typeface="+mj-lt"/>
              </a:rPr>
              <a:t>Drafts are now, under the </a:t>
            </a:r>
            <a:r>
              <a:rPr lang="en-US" sz="2800" u="sng" dirty="0">
                <a:solidFill>
                  <a:srgbClr val="FFFF00"/>
                </a:solidFill>
                <a:latin typeface="+mj-lt"/>
              </a:rPr>
              <a:t>federal rules</a:t>
            </a:r>
            <a:r>
              <a:rPr lang="en-US" sz="2800" dirty="0">
                <a:solidFill>
                  <a:srgbClr val="FFFF00"/>
                </a:solidFill>
                <a:latin typeface="+mj-lt"/>
              </a:rPr>
              <a:t>, NOT DISCOVERABLE,* </a:t>
            </a:r>
          </a:p>
          <a:p>
            <a:pPr marL="914400" lvl="2" indent="0">
              <a:buNone/>
            </a:pPr>
            <a:r>
              <a:rPr lang="en-US" dirty="0">
                <a:solidFill>
                  <a:srgbClr val="FFFF00"/>
                </a:solidFill>
                <a:effectLst>
                  <a:outerShdw blurRad="38100" dist="38100" dir="2700000" algn="tl">
                    <a:srgbClr val="000000">
                      <a:alpha val="43137"/>
                    </a:srgbClr>
                  </a:outerShdw>
                </a:effectLst>
                <a:latin typeface="+mj-lt"/>
              </a:rPr>
              <a:t>FRCP 26(b)(C)(4), </a:t>
            </a:r>
            <a:r>
              <a:rPr lang="en-US" i="1" dirty="0">
                <a:solidFill>
                  <a:srgbClr val="FFFF00"/>
                </a:solidFill>
                <a:effectLst>
                  <a:outerShdw blurRad="38100" dist="38100" dir="2700000" algn="tl">
                    <a:srgbClr val="000000">
                      <a:alpha val="43137"/>
                    </a:srgbClr>
                  </a:outerShdw>
                </a:effectLst>
                <a:latin typeface="+mj-lt"/>
              </a:rPr>
              <a:t>Trial-preparation: Experts. </a:t>
            </a:r>
            <a:r>
              <a:rPr lang="en-US" dirty="0">
                <a:solidFill>
                  <a:srgbClr val="FFFF00"/>
                </a:solidFill>
                <a:effectLst>
                  <a:outerShdw blurRad="38100" dist="38100" dir="2700000" algn="tl">
                    <a:srgbClr val="000000">
                      <a:alpha val="43137"/>
                    </a:srgbClr>
                  </a:outerShdw>
                </a:effectLst>
                <a:latin typeface="+mj-lt"/>
              </a:rPr>
              <a:t>(B) </a:t>
            </a:r>
            <a:r>
              <a:rPr lang="en-US" i="1" dirty="0">
                <a:solidFill>
                  <a:srgbClr val="FFFF00"/>
                </a:solidFill>
                <a:effectLst>
                  <a:outerShdw blurRad="38100" dist="38100" dir="2700000" algn="tl">
                    <a:srgbClr val="000000">
                      <a:alpha val="43137"/>
                    </a:srgbClr>
                  </a:outerShdw>
                </a:effectLst>
                <a:latin typeface="+mj-lt"/>
              </a:rPr>
              <a:t>Trial-Preparation Protection for Draft Reports or Disclosures. </a:t>
            </a:r>
            <a:r>
              <a:rPr lang="en-US" dirty="0">
                <a:solidFill>
                  <a:srgbClr val="FFFF00"/>
                </a:solidFill>
                <a:effectLst>
                  <a:outerShdw blurRad="38100" dist="38100" dir="2700000" algn="tl">
                    <a:srgbClr val="000000">
                      <a:alpha val="43137"/>
                    </a:srgbClr>
                  </a:outerShdw>
                </a:effectLst>
                <a:latin typeface="+mj-lt"/>
              </a:rPr>
              <a:t>Rules</a:t>
            </a:r>
            <a:r>
              <a:rPr lang="en-US" i="1" dirty="0">
                <a:solidFill>
                  <a:srgbClr val="FFFF00"/>
                </a:solidFill>
                <a:effectLst>
                  <a:outerShdw blurRad="38100" dist="38100" dir="2700000" algn="tl">
                    <a:srgbClr val="000000">
                      <a:alpha val="43137"/>
                    </a:srgbClr>
                  </a:outerShdw>
                </a:effectLst>
                <a:latin typeface="+mj-lt"/>
              </a:rPr>
              <a:t> </a:t>
            </a:r>
            <a:r>
              <a:rPr lang="en-US" dirty="0">
                <a:solidFill>
                  <a:srgbClr val="FFFF00"/>
                </a:solidFill>
                <a:effectLst>
                  <a:outerShdw blurRad="38100" dist="38100" dir="2700000" algn="tl">
                    <a:srgbClr val="000000">
                      <a:alpha val="43137"/>
                    </a:srgbClr>
                  </a:outerShdw>
                </a:effectLst>
                <a:latin typeface="+mj-lt"/>
              </a:rPr>
              <a:t>26(b)(3)(A) and (B) protect drafts of any report or disclosure required under Rule 26(a)(2), regardless of the form in which the draft is recorded.</a:t>
            </a:r>
          </a:p>
          <a:p>
            <a:pPr marL="914400" lvl="2" indent="0">
              <a:buNone/>
            </a:pPr>
            <a:r>
              <a:rPr lang="en-US" dirty="0">
                <a:solidFill>
                  <a:srgbClr val="FFFF00"/>
                </a:solidFill>
                <a:effectLst>
                  <a:outerShdw blurRad="38100" dist="38100" dir="2700000" algn="tl">
                    <a:srgbClr val="000000">
                      <a:alpha val="43137"/>
                    </a:srgbClr>
                  </a:outerShdw>
                </a:effectLst>
                <a:latin typeface="+mj-lt"/>
              </a:rPr>
              <a:t>(C) </a:t>
            </a:r>
            <a:r>
              <a:rPr lang="en-US" i="1" dirty="0">
                <a:solidFill>
                  <a:srgbClr val="FFFF00"/>
                </a:solidFill>
                <a:effectLst>
                  <a:outerShdw blurRad="38100" dist="38100" dir="2700000" algn="tl">
                    <a:srgbClr val="000000">
                      <a:alpha val="43137"/>
                    </a:srgbClr>
                  </a:outerShdw>
                </a:effectLst>
                <a:latin typeface="+mj-lt"/>
              </a:rPr>
              <a:t>Trial-Preparation Protection for Communications Between a Party’s Attorney and Expert Witnesses. </a:t>
            </a:r>
            <a:r>
              <a:rPr lang="en-US" dirty="0">
                <a:solidFill>
                  <a:srgbClr val="FFFF00"/>
                </a:solidFill>
                <a:effectLst>
                  <a:outerShdw blurRad="38100" dist="38100" dir="2700000" algn="tl">
                    <a:srgbClr val="000000">
                      <a:alpha val="43137"/>
                    </a:srgbClr>
                  </a:outerShdw>
                </a:effectLst>
                <a:latin typeface="+mj-lt"/>
              </a:rPr>
              <a:t>Rules 26(B)(3)(A) and (B) protect the communications between the party’s attorney and any witness required to provide a report under Rule 26(a)(2)(B), regardless of the of the communications, except to the extent that the communications: (i) relate to compensation for the expert’s study or testimony; (ii) identify facts or data that the party’s attorney provided and that the expert considered in forming the opinions expressed; or (iii) identify assumptions that the party’s attorney provided and that the expert relied on in forming the opinions to be expressed.</a:t>
            </a:r>
          </a:p>
          <a:p>
            <a:pPr marL="914400" lvl="2" indent="0">
              <a:buNone/>
            </a:pPr>
            <a:r>
              <a:rPr lang="en-US" dirty="0">
                <a:solidFill>
                  <a:srgbClr val="FFFF00"/>
                </a:solidFill>
                <a:effectLst>
                  <a:outerShdw blurRad="38100" dist="38100" dir="2700000" algn="tl">
                    <a:srgbClr val="000000">
                      <a:alpha val="43137"/>
                    </a:srgbClr>
                  </a:outerShdw>
                </a:effectLst>
                <a:latin typeface="+mj-lt"/>
              </a:rPr>
              <a:t>*</a:t>
            </a:r>
            <a:r>
              <a:rPr lang="en-US" b="1" dirty="0">
                <a:solidFill>
                  <a:srgbClr val="FFFF00"/>
                </a:solidFill>
                <a:effectLst>
                  <a:outerShdw blurRad="38100" dist="38100" dir="2700000" algn="tl">
                    <a:srgbClr val="000000">
                      <a:alpha val="43137"/>
                    </a:srgbClr>
                  </a:outerShdw>
                </a:effectLst>
                <a:latin typeface="+mj-lt"/>
              </a:rPr>
              <a:t>Always check with the retaining attorney as some federal courts use local rules that modify this rule.</a:t>
            </a:r>
          </a:p>
        </p:txBody>
      </p:sp>
      <p:sp>
        <p:nvSpPr>
          <p:cNvPr id="6" name="Footer Placeholder 5">
            <a:extLst>
              <a:ext uri="{FF2B5EF4-FFF2-40B4-BE49-F238E27FC236}">
                <a16:creationId xmlns:a16="http://schemas.microsoft.com/office/drawing/2014/main" id="{DC7645EF-E040-4A88-8A08-0CE02312B1EA}"/>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solidFill>
                  <a:srgbClr val="FFFFFF">
                    <a:alpha val="80000"/>
                  </a:srgbClr>
                </a:solidFill>
              </a:rPr>
              <a:t>Stanley L Lipshultz, JD, CPCU, © 2021</a:t>
            </a:r>
            <a:endParaRPr lang="en-US" dirty="0">
              <a:solidFill>
                <a:srgbClr val="FFFFFF">
                  <a:alpha val="80000"/>
                </a:srgbClr>
              </a:solidFill>
            </a:endParaRPr>
          </a:p>
        </p:txBody>
      </p:sp>
    </p:spTree>
    <p:extLst>
      <p:ext uri="{BB962C8B-B14F-4D97-AF65-F5344CB8AC3E}">
        <p14:creationId xmlns:p14="http://schemas.microsoft.com/office/powerpoint/2010/main" val="62974582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67B5B4-3A24-436E-B663-1B2EBFF8A0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02AE3D35-25FF-46C2-B0F5-2C52E808B0B0}"/>
              </a:ext>
            </a:extLst>
          </p:cNvPr>
          <p:cNvSpPr>
            <a:spLocks noGrp="1"/>
          </p:cNvSpPr>
          <p:nvPr>
            <p:ph type="title"/>
          </p:nvPr>
        </p:nvSpPr>
        <p:spPr>
          <a:xfrm>
            <a:off x="0" y="32595"/>
            <a:ext cx="12192000" cy="1325563"/>
          </a:xfrm>
          <a:solidFill>
            <a:srgbClr val="0070C0"/>
          </a:solidFill>
        </p:spPr>
        <p:txBody>
          <a:bodyPr>
            <a:normAutofit/>
          </a:bodyPr>
          <a:lstStyle/>
          <a:p>
            <a:r>
              <a:rPr lang="en-US" b="1" dirty="0">
                <a:solidFill>
                  <a:srgbClr val="FFFF00"/>
                </a:solidFill>
              </a:rPr>
              <a:t>The Expert’s Report: Federal Rule 26(a)(2)(B)</a:t>
            </a:r>
          </a:p>
        </p:txBody>
      </p:sp>
      <p:sp>
        <p:nvSpPr>
          <p:cNvPr id="5" name="Content Placeholder 4">
            <a:extLst>
              <a:ext uri="{FF2B5EF4-FFF2-40B4-BE49-F238E27FC236}">
                <a16:creationId xmlns:a16="http://schemas.microsoft.com/office/drawing/2014/main" id="{8F8DCBC7-018C-4EC4-9846-00D539121F61}"/>
              </a:ext>
            </a:extLst>
          </p:cNvPr>
          <p:cNvSpPr>
            <a:spLocks noGrp="1"/>
          </p:cNvSpPr>
          <p:nvPr>
            <p:ph idx="1"/>
          </p:nvPr>
        </p:nvSpPr>
        <p:spPr>
          <a:xfrm>
            <a:off x="1" y="1358158"/>
            <a:ext cx="12191999" cy="5467247"/>
          </a:xfrm>
          <a:solidFill>
            <a:srgbClr val="0070C0"/>
          </a:solidFill>
        </p:spPr>
        <p:txBody>
          <a:bodyPr>
            <a:normAutofit/>
          </a:bodyPr>
          <a:lstStyle/>
          <a:p>
            <a:r>
              <a:rPr lang="en-US" sz="2000" dirty="0">
                <a:solidFill>
                  <a:srgbClr val="FFFF00"/>
                </a:solidFill>
              </a:rPr>
              <a:t>Federal Rules of Civil Procedure, Rule 26(a)(2)(B): </a:t>
            </a:r>
            <a:r>
              <a:rPr lang="en-US" sz="2000" i="1" dirty="0">
                <a:solidFill>
                  <a:srgbClr val="FFFF00"/>
                </a:solidFill>
              </a:rPr>
              <a:t>Witnesses Who Must Provide a Written Report.  </a:t>
            </a:r>
            <a:r>
              <a:rPr lang="en-US" sz="2000" dirty="0">
                <a:solidFill>
                  <a:srgbClr val="FFFF00"/>
                </a:solidFill>
              </a:rPr>
              <a:t>Unless otherwise stipulated or ordered by the court, this disclosure must be accompanied by a written report – prepared and signed by the witness – if the witness is one retained or specially employed to provide expert testimony in the case ….</a:t>
            </a:r>
          </a:p>
        </p:txBody>
      </p:sp>
      <p:sp>
        <p:nvSpPr>
          <p:cNvPr id="6" name="Footer Placeholder 5">
            <a:extLst>
              <a:ext uri="{FF2B5EF4-FFF2-40B4-BE49-F238E27FC236}">
                <a16:creationId xmlns:a16="http://schemas.microsoft.com/office/drawing/2014/main" id="{DC7645EF-E040-4A88-8A08-0CE02312B1EA}"/>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solidFill>
                  <a:srgbClr val="FFFFFF">
                    <a:alpha val="80000"/>
                  </a:srgbClr>
                </a:solidFill>
              </a:rPr>
              <a:t>Stanley L Lipshultz, JD, CPCU, © 2021</a:t>
            </a:r>
            <a:endParaRPr lang="en-US" dirty="0">
              <a:solidFill>
                <a:srgbClr val="FFFFFF">
                  <a:alpha val="80000"/>
                </a:srgbClr>
              </a:solidFill>
            </a:endParaRPr>
          </a:p>
        </p:txBody>
      </p:sp>
      <p:sp>
        <p:nvSpPr>
          <p:cNvPr id="2" name="Rectangle 1">
            <a:extLst>
              <a:ext uri="{FF2B5EF4-FFF2-40B4-BE49-F238E27FC236}">
                <a16:creationId xmlns:a16="http://schemas.microsoft.com/office/drawing/2014/main" id="{23E50752-E9FB-4F6C-8C7C-B04E99B27344}"/>
              </a:ext>
            </a:extLst>
          </p:cNvPr>
          <p:cNvSpPr/>
          <p:nvPr/>
        </p:nvSpPr>
        <p:spPr>
          <a:xfrm>
            <a:off x="1323703" y="2766423"/>
            <a:ext cx="8595359" cy="3477875"/>
          </a:xfrm>
          <a:prstGeom prst="rect">
            <a:avLst/>
          </a:prstGeom>
        </p:spPr>
        <p:txBody>
          <a:bodyPr wrap="square">
            <a:spAutoFit/>
          </a:bodyPr>
          <a:lstStyle/>
          <a:p>
            <a:r>
              <a:rPr lang="en-US" sz="2000" b="1" dirty="0">
                <a:solidFill>
                  <a:srgbClr val="FFFF00"/>
                </a:solidFill>
                <a:effectLst>
                  <a:outerShdw blurRad="38100" dist="38100" dir="2700000" algn="tl">
                    <a:srgbClr val="000000">
                      <a:alpha val="43137"/>
                    </a:srgbClr>
                  </a:outerShdw>
                </a:effectLst>
                <a:latin typeface="+mj-lt"/>
              </a:rPr>
              <a:t>The report must contain: </a:t>
            </a:r>
          </a:p>
          <a:p>
            <a:pPr marL="400050" indent="-400050">
              <a:buAutoNum type="romanLcParenBoth"/>
            </a:pPr>
            <a:r>
              <a:rPr lang="en-US" sz="2000" b="1" dirty="0">
                <a:solidFill>
                  <a:srgbClr val="FFFF00"/>
                </a:solidFill>
                <a:effectLst>
                  <a:outerShdw blurRad="38100" dist="38100" dir="2700000" algn="tl">
                    <a:srgbClr val="000000">
                      <a:alpha val="43137"/>
                    </a:srgbClr>
                  </a:outerShdw>
                </a:effectLst>
                <a:latin typeface="+mj-lt"/>
              </a:rPr>
              <a:t>a complete statement of all opinions the witness will express and the basis and reasons for them; </a:t>
            </a:r>
          </a:p>
          <a:p>
            <a:r>
              <a:rPr lang="en-US" sz="2000" b="1" dirty="0">
                <a:solidFill>
                  <a:srgbClr val="FFFF00"/>
                </a:solidFill>
                <a:effectLst>
                  <a:outerShdw blurRad="38100" dist="38100" dir="2700000" algn="tl">
                    <a:srgbClr val="000000">
                      <a:alpha val="43137"/>
                    </a:srgbClr>
                  </a:outerShdw>
                </a:effectLst>
                <a:latin typeface="+mj-lt"/>
              </a:rPr>
              <a:t>(ii) the facts or data considered by the witness in forming them; </a:t>
            </a:r>
          </a:p>
          <a:p>
            <a:r>
              <a:rPr lang="en-US" sz="2000" b="1" dirty="0">
                <a:solidFill>
                  <a:srgbClr val="FFFF00"/>
                </a:solidFill>
                <a:effectLst>
                  <a:outerShdw blurRad="38100" dist="38100" dir="2700000" algn="tl">
                    <a:srgbClr val="000000">
                      <a:alpha val="43137"/>
                    </a:srgbClr>
                  </a:outerShdw>
                </a:effectLst>
                <a:latin typeface="+mj-lt"/>
              </a:rPr>
              <a:t>(iii) any exhibits that will be used to summarize or support them; </a:t>
            </a:r>
          </a:p>
          <a:p>
            <a:r>
              <a:rPr lang="en-US" sz="2000" b="1" dirty="0">
                <a:solidFill>
                  <a:srgbClr val="FFFF00"/>
                </a:solidFill>
                <a:effectLst>
                  <a:outerShdw blurRad="38100" dist="38100" dir="2700000" algn="tl">
                    <a:srgbClr val="000000">
                      <a:alpha val="43137"/>
                    </a:srgbClr>
                  </a:outerShdw>
                </a:effectLst>
                <a:latin typeface="+mj-lt"/>
              </a:rPr>
              <a:t>(iv) the witness’s qualifications, including a list of all publications authored in the previous 10 years; </a:t>
            </a:r>
          </a:p>
          <a:p>
            <a:r>
              <a:rPr lang="en-US" sz="2000" b="1" dirty="0">
                <a:solidFill>
                  <a:srgbClr val="FFFF00"/>
                </a:solidFill>
                <a:effectLst>
                  <a:outerShdw blurRad="38100" dist="38100" dir="2700000" algn="tl">
                    <a:srgbClr val="000000">
                      <a:alpha val="43137"/>
                    </a:srgbClr>
                  </a:outerShdw>
                </a:effectLst>
                <a:latin typeface="+mj-lt"/>
              </a:rPr>
              <a:t>(v) a list of all other cases in which, during the previous 4 years, the witness testified as an expert at trial or by deposition; and </a:t>
            </a:r>
          </a:p>
          <a:p>
            <a:r>
              <a:rPr lang="en-US" sz="2000" b="1" dirty="0">
                <a:solidFill>
                  <a:srgbClr val="FFFF00"/>
                </a:solidFill>
                <a:effectLst>
                  <a:outerShdw blurRad="38100" dist="38100" dir="2700000" algn="tl">
                    <a:srgbClr val="000000">
                      <a:alpha val="43137"/>
                    </a:srgbClr>
                  </a:outerShdw>
                </a:effectLst>
                <a:latin typeface="+mj-lt"/>
              </a:rPr>
              <a:t>(vi) a statement of the compensation to be paid for the study and testimony in the case. </a:t>
            </a:r>
          </a:p>
        </p:txBody>
      </p:sp>
    </p:spTree>
    <p:extLst>
      <p:ext uri="{BB962C8B-B14F-4D97-AF65-F5344CB8AC3E}">
        <p14:creationId xmlns:p14="http://schemas.microsoft.com/office/powerpoint/2010/main" val="24113978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E4FA-D4B4-437E-8EC4-3FCFAE37888D}"/>
              </a:ext>
            </a:extLst>
          </p:cNvPr>
          <p:cNvSpPr>
            <a:spLocks noGrp="1"/>
          </p:cNvSpPr>
          <p:nvPr>
            <p:ph type="title"/>
          </p:nvPr>
        </p:nvSpPr>
        <p:spPr>
          <a:xfrm>
            <a:off x="0" y="365125"/>
            <a:ext cx="12192000" cy="1325563"/>
          </a:xfrm>
        </p:spPr>
        <p:txBody>
          <a:bodyPr/>
          <a:lstStyle/>
          <a:p>
            <a:r>
              <a:rPr lang="en-US" b="1" dirty="0">
                <a:solidFill>
                  <a:srgbClr val="FFFF00"/>
                </a:solidFill>
              </a:rPr>
              <a:t>The Expert’s Report: Federal Rule 26(a)(2)(B)</a:t>
            </a:r>
            <a:endParaRPr lang="en-US" dirty="0"/>
          </a:p>
        </p:txBody>
      </p:sp>
      <p:sp>
        <p:nvSpPr>
          <p:cNvPr id="3" name="Content Placeholder 2">
            <a:extLst>
              <a:ext uri="{FF2B5EF4-FFF2-40B4-BE49-F238E27FC236}">
                <a16:creationId xmlns:a16="http://schemas.microsoft.com/office/drawing/2014/main" id="{16194C9E-1CD4-4398-874A-0ED14237B302}"/>
              </a:ext>
            </a:extLst>
          </p:cNvPr>
          <p:cNvSpPr>
            <a:spLocks noGrp="1"/>
          </p:cNvSpPr>
          <p:nvPr>
            <p:ph idx="1"/>
          </p:nvPr>
        </p:nvSpPr>
        <p:spPr>
          <a:xfrm>
            <a:off x="1" y="1422953"/>
            <a:ext cx="12191999" cy="4351338"/>
          </a:xfrm>
        </p:spPr>
        <p:txBody>
          <a:bodyPr/>
          <a:lstStyle/>
          <a:p>
            <a:pPr marL="0" indent="0">
              <a:buNone/>
            </a:pPr>
            <a:r>
              <a:rPr lang="en-US" b="1" dirty="0">
                <a:solidFill>
                  <a:srgbClr val="FFFF00"/>
                </a:solidFill>
                <a:effectLst>
                  <a:outerShdw blurRad="38100" dist="38100" dir="2700000" algn="tl">
                    <a:srgbClr val="000000">
                      <a:alpha val="43137"/>
                    </a:srgbClr>
                  </a:outerShdw>
                </a:effectLst>
                <a:latin typeface="+mj-lt"/>
              </a:rPr>
              <a:t>A list of all other cases in which, during the previous 4 years, the witness testified as an expert at trial or by deposition</a:t>
            </a:r>
          </a:p>
          <a:p>
            <a:pPr marL="0" indent="0">
              <a:buNone/>
            </a:pPr>
            <a:r>
              <a:rPr lang="en-US" b="1" dirty="0">
                <a:solidFill>
                  <a:srgbClr val="FFFF00"/>
                </a:solidFill>
                <a:effectLst>
                  <a:outerShdw blurRad="38100" dist="38100" dir="2700000" algn="tl">
                    <a:srgbClr val="000000">
                      <a:alpha val="43137"/>
                    </a:srgbClr>
                  </a:outerShdw>
                </a:effectLst>
                <a:latin typeface="+mj-lt"/>
              </a:rPr>
              <a:t>	</a:t>
            </a:r>
            <a:r>
              <a:rPr lang="en-US" b="1" dirty="0">
                <a:solidFill>
                  <a:srgbClr val="FFFF00"/>
                </a:solidFill>
                <a:latin typeface="+mj-lt"/>
              </a:rPr>
              <a:t>The case list should provide: </a:t>
            </a:r>
          </a:p>
          <a:p>
            <a:pPr marL="0" indent="0">
              <a:buNone/>
            </a:pPr>
            <a:r>
              <a:rPr lang="en-US" b="1" dirty="0">
                <a:solidFill>
                  <a:srgbClr val="FFFF00"/>
                </a:solidFill>
                <a:latin typeface="+mj-lt"/>
              </a:rPr>
              <a:t>	(1) the case name; </a:t>
            </a:r>
          </a:p>
          <a:p>
            <a:pPr marL="0" indent="0">
              <a:buNone/>
            </a:pPr>
            <a:r>
              <a:rPr lang="en-US" b="1" dirty="0">
                <a:solidFill>
                  <a:srgbClr val="FFFF00"/>
                </a:solidFill>
                <a:latin typeface="+mj-lt"/>
              </a:rPr>
              <a:t>	(2) the court/jurisdiction in which the case was brought/heard;</a:t>
            </a:r>
          </a:p>
          <a:p>
            <a:pPr marL="0" indent="0">
              <a:buNone/>
            </a:pPr>
            <a:r>
              <a:rPr lang="en-US" b="1" dirty="0">
                <a:solidFill>
                  <a:srgbClr val="FFFF00"/>
                </a:solidFill>
                <a:latin typeface="+mj-lt"/>
              </a:rPr>
              <a:t>	(3) the case number; and</a:t>
            </a:r>
          </a:p>
          <a:p>
            <a:pPr marL="0" indent="0">
              <a:buNone/>
            </a:pPr>
            <a:r>
              <a:rPr lang="en-US" b="1" dirty="0">
                <a:solidFill>
                  <a:srgbClr val="FFFF00"/>
                </a:solidFill>
                <a:latin typeface="+mj-lt"/>
              </a:rPr>
              <a:t>	(4) the dates of deposition and trial.</a:t>
            </a:r>
          </a:p>
          <a:p>
            <a:pPr marL="0" indent="0">
              <a:buNone/>
            </a:pPr>
            <a:r>
              <a:rPr lang="en-US" b="1" dirty="0">
                <a:solidFill>
                  <a:srgbClr val="FFFF00"/>
                </a:solidFill>
                <a:latin typeface="+mj-lt"/>
              </a:rPr>
              <a:t>	</a:t>
            </a:r>
            <a:r>
              <a:rPr lang="en-US" sz="2000" b="1" dirty="0">
                <a:solidFill>
                  <a:srgbClr val="FFFF00"/>
                </a:solidFill>
                <a:latin typeface="+mj-lt"/>
              </a:rPr>
              <a:t>Avoid providing the identity of counsel.  Destroy or delete deposition transcripts once the case has 	been concluded.</a:t>
            </a:r>
            <a:endParaRPr lang="en-US" b="1" dirty="0">
              <a:solidFill>
                <a:srgbClr val="FFFF00"/>
              </a:solidFill>
              <a:latin typeface="+mj-lt"/>
            </a:endParaRPr>
          </a:p>
          <a:p>
            <a:pPr marL="0" indent="0">
              <a:buNone/>
            </a:pPr>
            <a:endParaRPr lang="en-US" b="1" dirty="0">
              <a:solidFill>
                <a:srgbClr val="FFFF00"/>
              </a:solidFill>
              <a:latin typeface="+mj-lt"/>
            </a:endParaRPr>
          </a:p>
        </p:txBody>
      </p:sp>
      <p:sp>
        <p:nvSpPr>
          <p:cNvPr id="4" name="Footer Placeholder 3">
            <a:extLst>
              <a:ext uri="{FF2B5EF4-FFF2-40B4-BE49-F238E27FC236}">
                <a16:creationId xmlns:a16="http://schemas.microsoft.com/office/drawing/2014/main" id="{D504A994-0C85-4343-BDC2-0BD404C7C73E}"/>
              </a:ext>
            </a:extLst>
          </p:cNvPr>
          <p:cNvSpPr>
            <a:spLocks noGrp="1"/>
          </p:cNvSpPr>
          <p:nvPr>
            <p:ph type="ftr" sz="quarter" idx="11"/>
          </p:nvPr>
        </p:nvSpPr>
        <p:spPr/>
        <p:txBody>
          <a:bodyPr/>
          <a:lstStyle/>
          <a:p>
            <a:r>
              <a:rPr lang="en-US"/>
              <a:t>Stanley L Lipshultz, JD, CPCU, © 2021</a:t>
            </a:r>
          </a:p>
        </p:txBody>
      </p:sp>
    </p:spTree>
    <p:extLst>
      <p:ext uri="{BB962C8B-B14F-4D97-AF65-F5344CB8AC3E}">
        <p14:creationId xmlns:p14="http://schemas.microsoft.com/office/powerpoint/2010/main" val="344126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BCD0C-58A4-45AC-8F18-C3369C2581DD}"/>
              </a:ext>
            </a:extLst>
          </p:cNvPr>
          <p:cNvSpPr>
            <a:spLocks noGrp="1"/>
          </p:cNvSpPr>
          <p:nvPr>
            <p:ph idx="1"/>
          </p:nvPr>
        </p:nvSpPr>
        <p:spPr/>
        <p:txBody>
          <a:bodyPr>
            <a:normAutofit/>
          </a:bodyPr>
          <a:lstStyle/>
          <a:p>
            <a:pPr marL="0" indent="0" algn="ctr">
              <a:buNone/>
            </a:pPr>
            <a:endParaRPr lang="en-US" sz="4800" dirty="0">
              <a:solidFill>
                <a:srgbClr val="FFFF00"/>
              </a:solidFill>
            </a:endParaRPr>
          </a:p>
          <a:p>
            <a:pPr marL="0" indent="0" algn="ctr">
              <a:buNone/>
            </a:pPr>
            <a:endParaRPr lang="en-US" sz="4800" dirty="0">
              <a:solidFill>
                <a:srgbClr val="FFFF00"/>
              </a:solidFill>
            </a:endParaRPr>
          </a:p>
          <a:p>
            <a:pPr marL="0" indent="0" algn="ctr">
              <a:buNone/>
            </a:pPr>
            <a:r>
              <a:rPr lang="en-US" sz="4800" dirty="0">
                <a:solidFill>
                  <a:srgbClr val="FFFF00"/>
                </a:solidFill>
              </a:rPr>
              <a:t>Writing the Report</a:t>
            </a:r>
          </a:p>
        </p:txBody>
      </p:sp>
      <p:sp>
        <p:nvSpPr>
          <p:cNvPr id="4" name="Footer Placeholder 3">
            <a:extLst>
              <a:ext uri="{FF2B5EF4-FFF2-40B4-BE49-F238E27FC236}">
                <a16:creationId xmlns:a16="http://schemas.microsoft.com/office/drawing/2014/main" id="{65BD642A-9862-4B2D-BC49-452DBE248ADB}"/>
              </a:ext>
            </a:extLst>
          </p:cNvPr>
          <p:cNvSpPr>
            <a:spLocks noGrp="1"/>
          </p:cNvSpPr>
          <p:nvPr>
            <p:ph type="ftr" sz="quarter" idx="11"/>
          </p:nvPr>
        </p:nvSpPr>
        <p:spPr/>
        <p:txBody>
          <a:bodyPr/>
          <a:lstStyle/>
          <a:p>
            <a:r>
              <a:rPr lang="en-US"/>
              <a:t>Stanley L Lipshultz, JD, CPCU, © 2021</a:t>
            </a:r>
          </a:p>
        </p:txBody>
      </p:sp>
      <p:pic>
        <p:nvPicPr>
          <p:cNvPr id="2" name="Picture 1">
            <a:extLst>
              <a:ext uri="{FF2B5EF4-FFF2-40B4-BE49-F238E27FC236}">
                <a16:creationId xmlns:a16="http://schemas.microsoft.com/office/drawing/2014/main" id="{EB32FBF5-5503-4F12-8809-75914A302865}"/>
              </a:ext>
            </a:extLst>
          </p:cNvPr>
          <p:cNvPicPr>
            <a:picLocks noChangeAspect="1"/>
          </p:cNvPicPr>
          <p:nvPr/>
        </p:nvPicPr>
        <p:blipFill>
          <a:blip r:embed="rId2"/>
          <a:stretch>
            <a:fillRect/>
          </a:stretch>
        </p:blipFill>
        <p:spPr>
          <a:xfrm>
            <a:off x="918968" y="2544049"/>
            <a:ext cx="2143125" cy="2143125"/>
          </a:xfrm>
          <a:prstGeom prst="rect">
            <a:avLst/>
          </a:prstGeom>
        </p:spPr>
      </p:pic>
    </p:spTree>
    <p:extLst>
      <p:ext uri="{BB962C8B-B14F-4D97-AF65-F5344CB8AC3E}">
        <p14:creationId xmlns:p14="http://schemas.microsoft.com/office/powerpoint/2010/main" val="563344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7664394-1E5A-48EE-A06D-8B08B36A42AC}"/>
              </a:ext>
            </a:extLst>
          </p:cNvPr>
          <p:cNvSpPr>
            <a:spLocks noGrp="1"/>
          </p:cNvSpPr>
          <p:nvPr>
            <p:ph type="ftr" sz="quarter" idx="11"/>
          </p:nvPr>
        </p:nvSpPr>
        <p:spPr>
          <a:xfrm>
            <a:off x="4038600" y="6356350"/>
            <a:ext cx="4114800" cy="365125"/>
          </a:xfrm>
        </p:spPr>
        <p:txBody>
          <a:bodyPr/>
          <a:lstStyle/>
          <a:p>
            <a:r>
              <a:rPr lang="en-US"/>
              <a:t>Stanley L Lipshultz, JD, CPCU, © 2021</a:t>
            </a:r>
          </a:p>
        </p:txBody>
      </p:sp>
      <p:pic>
        <p:nvPicPr>
          <p:cNvPr id="5" name="Picture 4">
            <a:extLst>
              <a:ext uri="{FF2B5EF4-FFF2-40B4-BE49-F238E27FC236}">
                <a16:creationId xmlns:a16="http://schemas.microsoft.com/office/drawing/2014/main" id="{FED9227F-162D-4D08-BF93-A3430A35A2F8}"/>
              </a:ext>
            </a:extLst>
          </p:cNvPr>
          <p:cNvPicPr>
            <a:picLocks noChangeAspect="1"/>
          </p:cNvPicPr>
          <p:nvPr/>
        </p:nvPicPr>
        <p:blipFill>
          <a:blip r:embed="rId2"/>
          <a:stretch>
            <a:fillRect/>
          </a:stretch>
        </p:blipFill>
        <p:spPr>
          <a:xfrm>
            <a:off x="5798776" y="58259"/>
            <a:ext cx="5273551" cy="6356350"/>
          </a:xfrm>
          <a:prstGeom prst="rect">
            <a:avLst/>
          </a:prstGeom>
        </p:spPr>
      </p:pic>
      <p:sp>
        <p:nvSpPr>
          <p:cNvPr id="6" name="TextBox 5">
            <a:extLst>
              <a:ext uri="{FF2B5EF4-FFF2-40B4-BE49-F238E27FC236}">
                <a16:creationId xmlns:a16="http://schemas.microsoft.com/office/drawing/2014/main" id="{90A69E7A-A623-4502-A9DA-FB75FD9AFC8F}"/>
              </a:ext>
            </a:extLst>
          </p:cNvPr>
          <p:cNvSpPr txBox="1"/>
          <p:nvPr/>
        </p:nvSpPr>
        <p:spPr>
          <a:xfrm>
            <a:off x="1119673" y="1343608"/>
            <a:ext cx="4039556" cy="3477875"/>
          </a:xfrm>
          <a:prstGeom prst="rect">
            <a:avLst/>
          </a:prstGeom>
          <a:noFill/>
        </p:spPr>
        <p:txBody>
          <a:bodyPr wrap="square" rtlCol="0">
            <a:spAutoFit/>
          </a:bodyPr>
          <a:lstStyle/>
          <a:p>
            <a:pPr algn="just"/>
            <a:r>
              <a:rPr lang="en-US" sz="2000" dirty="0">
                <a:solidFill>
                  <a:srgbClr val="FFFF00"/>
                </a:solidFill>
                <a:latin typeface="+mj-lt"/>
              </a:rPr>
              <a:t>The Introduction serves several purposes: First, it is a synopsis of the most important aspects of your background and how your expertise allows an expert to render an opinion on the subject matter.  Second, the final paragraph sets forth the task the expert has undertaken.  In federal cases a sentence must be added to detail the compensation to be paid for the review and testimony</a:t>
            </a:r>
          </a:p>
        </p:txBody>
      </p:sp>
      <p:sp>
        <p:nvSpPr>
          <p:cNvPr id="8" name="TextBox 7">
            <a:extLst>
              <a:ext uri="{FF2B5EF4-FFF2-40B4-BE49-F238E27FC236}">
                <a16:creationId xmlns:a16="http://schemas.microsoft.com/office/drawing/2014/main" id="{5A67A70A-5598-488C-B083-AD07455845D7}"/>
              </a:ext>
            </a:extLst>
          </p:cNvPr>
          <p:cNvSpPr txBox="1"/>
          <p:nvPr/>
        </p:nvSpPr>
        <p:spPr>
          <a:xfrm>
            <a:off x="2020410" y="620785"/>
            <a:ext cx="2544286" cy="461665"/>
          </a:xfrm>
          <a:prstGeom prst="rect">
            <a:avLst/>
          </a:prstGeom>
          <a:noFill/>
        </p:spPr>
        <p:txBody>
          <a:bodyPr wrap="none" rtlCol="0">
            <a:spAutoFit/>
          </a:bodyPr>
          <a:lstStyle/>
          <a:p>
            <a:pPr algn="ctr"/>
            <a:r>
              <a:rPr lang="en-US" sz="2400" dirty="0">
                <a:solidFill>
                  <a:srgbClr val="FFFF00"/>
                </a:solidFill>
              </a:rPr>
              <a:t>INTRODUCTION</a:t>
            </a:r>
          </a:p>
        </p:txBody>
      </p:sp>
    </p:spTree>
    <p:extLst>
      <p:ext uri="{BB962C8B-B14F-4D97-AF65-F5344CB8AC3E}">
        <p14:creationId xmlns:p14="http://schemas.microsoft.com/office/powerpoint/2010/main" val="3732643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30E01E-3C53-4C44-B7A6-B2288D6E969C}"/>
              </a:ext>
            </a:extLst>
          </p:cNvPr>
          <p:cNvSpPr>
            <a:spLocks noGrp="1"/>
          </p:cNvSpPr>
          <p:nvPr>
            <p:ph type="ftr" sz="quarter" idx="11"/>
          </p:nvPr>
        </p:nvSpPr>
        <p:spPr/>
        <p:txBody>
          <a:bodyPr/>
          <a:lstStyle/>
          <a:p>
            <a:r>
              <a:rPr lang="en-US"/>
              <a:t>Stanley L Lipshultz, JD, CPCU, © 2021</a:t>
            </a:r>
          </a:p>
        </p:txBody>
      </p:sp>
      <p:pic>
        <p:nvPicPr>
          <p:cNvPr id="3" name="Picture 2">
            <a:extLst>
              <a:ext uri="{FF2B5EF4-FFF2-40B4-BE49-F238E27FC236}">
                <a16:creationId xmlns:a16="http://schemas.microsoft.com/office/drawing/2014/main" id="{8F24312C-0D64-4D05-B067-22B970CD4556}"/>
              </a:ext>
            </a:extLst>
          </p:cNvPr>
          <p:cNvPicPr>
            <a:picLocks noChangeAspect="1"/>
          </p:cNvPicPr>
          <p:nvPr/>
        </p:nvPicPr>
        <p:blipFill>
          <a:blip r:embed="rId2"/>
          <a:stretch>
            <a:fillRect/>
          </a:stretch>
        </p:blipFill>
        <p:spPr>
          <a:xfrm>
            <a:off x="5117285" y="1818598"/>
            <a:ext cx="6551801" cy="3370277"/>
          </a:xfrm>
          <a:prstGeom prst="rect">
            <a:avLst/>
          </a:prstGeom>
        </p:spPr>
      </p:pic>
      <p:sp>
        <p:nvSpPr>
          <p:cNvPr id="4" name="TextBox 3">
            <a:extLst>
              <a:ext uri="{FF2B5EF4-FFF2-40B4-BE49-F238E27FC236}">
                <a16:creationId xmlns:a16="http://schemas.microsoft.com/office/drawing/2014/main" id="{A2D4BDC8-E04A-4577-B130-642CABFCFD00}"/>
              </a:ext>
            </a:extLst>
          </p:cNvPr>
          <p:cNvSpPr txBox="1"/>
          <p:nvPr/>
        </p:nvSpPr>
        <p:spPr>
          <a:xfrm>
            <a:off x="1040233" y="963237"/>
            <a:ext cx="3858937" cy="461665"/>
          </a:xfrm>
          <a:prstGeom prst="rect">
            <a:avLst/>
          </a:prstGeom>
          <a:noFill/>
        </p:spPr>
        <p:txBody>
          <a:bodyPr wrap="square" rtlCol="0">
            <a:spAutoFit/>
          </a:bodyPr>
          <a:lstStyle/>
          <a:p>
            <a:r>
              <a:rPr lang="en-US" sz="2400" b="1" dirty="0">
                <a:solidFill>
                  <a:srgbClr val="FFFF00"/>
                </a:solidFill>
              </a:rPr>
              <a:t>Summary of Opinions</a:t>
            </a:r>
          </a:p>
        </p:txBody>
      </p:sp>
      <p:sp>
        <p:nvSpPr>
          <p:cNvPr id="5" name="TextBox 4">
            <a:extLst>
              <a:ext uri="{FF2B5EF4-FFF2-40B4-BE49-F238E27FC236}">
                <a16:creationId xmlns:a16="http://schemas.microsoft.com/office/drawing/2014/main" id="{9766E822-5471-4152-B07F-11C308474F2B}"/>
              </a:ext>
            </a:extLst>
          </p:cNvPr>
          <p:cNvSpPr txBox="1"/>
          <p:nvPr/>
        </p:nvSpPr>
        <p:spPr>
          <a:xfrm>
            <a:off x="1276917" y="3982372"/>
            <a:ext cx="2445997" cy="584775"/>
          </a:xfrm>
          <a:prstGeom prst="rect">
            <a:avLst/>
          </a:prstGeom>
          <a:noFill/>
        </p:spPr>
        <p:txBody>
          <a:bodyPr wrap="square" rtlCol="0">
            <a:spAutoFit/>
          </a:bodyPr>
          <a:lstStyle/>
          <a:p>
            <a:r>
              <a:rPr lang="en-US" sz="3200" dirty="0">
                <a:solidFill>
                  <a:srgbClr val="FFFF00"/>
                </a:solidFill>
              </a:rPr>
              <a:t>Stay Tuned.</a:t>
            </a:r>
          </a:p>
        </p:txBody>
      </p:sp>
      <p:pic>
        <p:nvPicPr>
          <p:cNvPr id="1026" name="Picture 2" descr="Image result for preview of coming attractions">
            <a:extLst>
              <a:ext uri="{FF2B5EF4-FFF2-40B4-BE49-F238E27FC236}">
                <a16:creationId xmlns:a16="http://schemas.microsoft.com/office/drawing/2014/main" id="{92624EDD-94C3-4D96-A03A-43E60F77A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1903537"/>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724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D39FFFF-6E1E-4F64-8132-0E7DBC2C4609}"/>
              </a:ext>
            </a:extLst>
          </p:cNvPr>
          <p:cNvSpPr>
            <a:spLocks noGrp="1"/>
          </p:cNvSpPr>
          <p:nvPr>
            <p:ph type="ftr" sz="quarter" idx="11"/>
          </p:nvPr>
        </p:nvSpPr>
        <p:spPr/>
        <p:txBody>
          <a:bodyPr/>
          <a:lstStyle/>
          <a:p>
            <a:r>
              <a:rPr lang="en-US"/>
              <a:t>Stanley L Lipshultz, JD, CPCU, © 2021</a:t>
            </a:r>
          </a:p>
        </p:txBody>
      </p:sp>
      <p:pic>
        <p:nvPicPr>
          <p:cNvPr id="3" name="Picture 2">
            <a:extLst>
              <a:ext uri="{FF2B5EF4-FFF2-40B4-BE49-F238E27FC236}">
                <a16:creationId xmlns:a16="http://schemas.microsoft.com/office/drawing/2014/main" id="{235D4C13-E8D4-4198-A7A2-705B23FF43E0}"/>
              </a:ext>
            </a:extLst>
          </p:cNvPr>
          <p:cNvPicPr>
            <a:picLocks noChangeAspect="1"/>
          </p:cNvPicPr>
          <p:nvPr/>
        </p:nvPicPr>
        <p:blipFill>
          <a:blip r:embed="rId2"/>
          <a:stretch>
            <a:fillRect/>
          </a:stretch>
        </p:blipFill>
        <p:spPr>
          <a:xfrm>
            <a:off x="6898638" y="0"/>
            <a:ext cx="5293362" cy="6425967"/>
          </a:xfrm>
          <a:prstGeom prst="rect">
            <a:avLst/>
          </a:prstGeom>
        </p:spPr>
      </p:pic>
      <p:sp>
        <p:nvSpPr>
          <p:cNvPr id="4" name="TextBox 3">
            <a:extLst>
              <a:ext uri="{FF2B5EF4-FFF2-40B4-BE49-F238E27FC236}">
                <a16:creationId xmlns:a16="http://schemas.microsoft.com/office/drawing/2014/main" id="{E1E8C1C3-196E-4D19-9A80-46B5DECEA0EB}"/>
              </a:ext>
            </a:extLst>
          </p:cNvPr>
          <p:cNvSpPr txBox="1"/>
          <p:nvPr/>
        </p:nvSpPr>
        <p:spPr>
          <a:xfrm>
            <a:off x="771787" y="813732"/>
            <a:ext cx="5726376" cy="400110"/>
          </a:xfrm>
          <a:prstGeom prst="rect">
            <a:avLst/>
          </a:prstGeom>
          <a:noFill/>
        </p:spPr>
        <p:txBody>
          <a:bodyPr wrap="none" rtlCol="0">
            <a:spAutoFit/>
          </a:bodyPr>
          <a:lstStyle/>
          <a:p>
            <a:r>
              <a:rPr lang="en-US" sz="2000" b="1" dirty="0">
                <a:solidFill>
                  <a:srgbClr val="FFFF00"/>
                </a:solidFill>
              </a:rPr>
              <a:t>DOCUMENTS REVIEWED AND RELIED UPON</a:t>
            </a:r>
          </a:p>
        </p:txBody>
      </p:sp>
      <p:sp>
        <p:nvSpPr>
          <p:cNvPr id="5" name="TextBox 4">
            <a:extLst>
              <a:ext uri="{FF2B5EF4-FFF2-40B4-BE49-F238E27FC236}">
                <a16:creationId xmlns:a16="http://schemas.microsoft.com/office/drawing/2014/main" id="{06B89F88-FDC4-4EE5-8DEE-796C9E9DF839}"/>
              </a:ext>
            </a:extLst>
          </p:cNvPr>
          <p:cNvSpPr txBox="1"/>
          <p:nvPr/>
        </p:nvSpPr>
        <p:spPr>
          <a:xfrm>
            <a:off x="666662" y="1879134"/>
            <a:ext cx="5429338" cy="3785652"/>
          </a:xfrm>
          <a:prstGeom prst="rect">
            <a:avLst/>
          </a:prstGeom>
          <a:noFill/>
        </p:spPr>
        <p:txBody>
          <a:bodyPr wrap="square" rtlCol="0">
            <a:spAutoFit/>
          </a:bodyPr>
          <a:lstStyle/>
          <a:p>
            <a:pPr algn="just"/>
            <a:r>
              <a:rPr lang="en-US" sz="2000" dirty="0">
                <a:solidFill>
                  <a:srgbClr val="FFFF00"/>
                </a:solidFill>
                <a:effectLst>
                  <a:outerShdw blurRad="38100" dist="38100" dir="2700000" algn="tl">
                    <a:srgbClr val="000000">
                      <a:alpha val="43137"/>
                    </a:srgbClr>
                  </a:outerShdw>
                </a:effectLst>
                <a:latin typeface="+mj-lt"/>
              </a:rPr>
              <a:t>This section sets out all the documents and depositions the expert has reviewed.  It  should be comprehensive to include all documents reviewed. If a document was reviewed but not relied upon as a basis for the report, it should be listed then footnoted as not having been relied upon.  An example of this would be the opposing expert’s report (unless this report is a rebuttal).  There should be a corresponding entry in the expert’s time records demonstrating the review of the documents and depositions.  The time entries will usually be requested for the expert’s deposition. </a:t>
            </a:r>
          </a:p>
        </p:txBody>
      </p:sp>
    </p:spTree>
    <p:extLst>
      <p:ext uri="{BB962C8B-B14F-4D97-AF65-F5344CB8AC3E}">
        <p14:creationId xmlns:p14="http://schemas.microsoft.com/office/powerpoint/2010/main" val="2806784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8172DC-8A63-44C9-8664-A49FC110B8E9}"/>
              </a:ext>
            </a:extLst>
          </p:cNvPr>
          <p:cNvSpPr>
            <a:spLocks noGrp="1"/>
          </p:cNvSpPr>
          <p:nvPr>
            <p:ph type="ftr" sz="quarter" idx="11"/>
          </p:nvPr>
        </p:nvSpPr>
        <p:spPr/>
        <p:txBody>
          <a:bodyPr/>
          <a:lstStyle/>
          <a:p>
            <a:r>
              <a:rPr lang="en-US"/>
              <a:t>Stanley L Lipshultz, JD, CPCU, © 2021</a:t>
            </a:r>
          </a:p>
        </p:txBody>
      </p:sp>
      <p:pic>
        <p:nvPicPr>
          <p:cNvPr id="3" name="Picture 2">
            <a:extLst>
              <a:ext uri="{FF2B5EF4-FFF2-40B4-BE49-F238E27FC236}">
                <a16:creationId xmlns:a16="http://schemas.microsoft.com/office/drawing/2014/main" id="{1CB46A90-893E-41D3-ABC3-15B459A9BA71}"/>
              </a:ext>
            </a:extLst>
          </p:cNvPr>
          <p:cNvPicPr>
            <a:picLocks noChangeAspect="1"/>
          </p:cNvPicPr>
          <p:nvPr/>
        </p:nvPicPr>
        <p:blipFill>
          <a:blip r:embed="rId2"/>
          <a:stretch>
            <a:fillRect/>
          </a:stretch>
        </p:blipFill>
        <p:spPr>
          <a:xfrm>
            <a:off x="5435844" y="136525"/>
            <a:ext cx="6494718" cy="6111551"/>
          </a:xfrm>
          <a:prstGeom prst="rect">
            <a:avLst/>
          </a:prstGeom>
        </p:spPr>
      </p:pic>
      <p:sp>
        <p:nvSpPr>
          <p:cNvPr id="5" name="TextBox 4">
            <a:extLst>
              <a:ext uri="{FF2B5EF4-FFF2-40B4-BE49-F238E27FC236}">
                <a16:creationId xmlns:a16="http://schemas.microsoft.com/office/drawing/2014/main" id="{C989D8BA-E5A9-424D-BC2A-90FC36BAA2D7}"/>
              </a:ext>
            </a:extLst>
          </p:cNvPr>
          <p:cNvSpPr txBox="1"/>
          <p:nvPr/>
        </p:nvSpPr>
        <p:spPr>
          <a:xfrm>
            <a:off x="474856" y="395719"/>
            <a:ext cx="4538021" cy="461665"/>
          </a:xfrm>
          <a:prstGeom prst="rect">
            <a:avLst/>
          </a:prstGeom>
          <a:noFill/>
        </p:spPr>
        <p:txBody>
          <a:bodyPr wrap="square" rtlCol="0">
            <a:spAutoFit/>
          </a:bodyPr>
          <a:lstStyle/>
          <a:p>
            <a:r>
              <a:rPr lang="en-US" sz="2400" b="1" dirty="0">
                <a:solidFill>
                  <a:srgbClr val="FFFF00"/>
                </a:solidFill>
              </a:rPr>
              <a:t>FACTUAL BACKGROUND</a:t>
            </a:r>
          </a:p>
        </p:txBody>
      </p:sp>
      <p:sp>
        <p:nvSpPr>
          <p:cNvPr id="6" name="TextBox 5">
            <a:extLst>
              <a:ext uri="{FF2B5EF4-FFF2-40B4-BE49-F238E27FC236}">
                <a16:creationId xmlns:a16="http://schemas.microsoft.com/office/drawing/2014/main" id="{8D83CB70-074F-4D66-B56D-4B2573DF5545}"/>
              </a:ext>
            </a:extLst>
          </p:cNvPr>
          <p:cNvSpPr txBox="1"/>
          <p:nvPr/>
        </p:nvSpPr>
        <p:spPr>
          <a:xfrm>
            <a:off x="261438" y="889843"/>
            <a:ext cx="4538021" cy="5940088"/>
          </a:xfrm>
          <a:prstGeom prst="rect">
            <a:avLst/>
          </a:prstGeom>
          <a:noFill/>
        </p:spPr>
        <p:txBody>
          <a:bodyPr wrap="square" rtlCol="0">
            <a:spAutoFit/>
          </a:bodyPr>
          <a:lstStyle/>
          <a:p>
            <a:r>
              <a:rPr lang="en-US" sz="2000" dirty="0">
                <a:solidFill>
                  <a:srgbClr val="FFFF00"/>
                </a:solidFill>
                <a:latin typeface="+mj-lt"/>
              </a:rPr>
              <a:t>Other than the Discussion Section this is the most important section in the report. It is the </a:t>
            </a:r>
            <a:r>
              <a:rPr lang="en-US" sz="2000" b="1" dirty="0">
                <a:solidFill>
                  <a:srgbClr val="FFFF00"/>
                </a:solidFill>
                <a:latin typeface="+mj-lt"/>
              </a:rPr>
              <a:t>FOUNDATION</a:t>
            </a:r>
            <a:r>
              <a:rPr lang="en-US" sz="2000" dirty="0">
                <a:solidFill>
                  <a:srgbClr val="FFFF00"/>
                </a:solidFill>
                <a:latin typeface="+mj-lt"/>
              </a:rPr>
              <a:t> that establishes the factual support for your opinion.  It also provides a chronology of events and is an excellent review summary for deposition or trial.</a:t>
            </a:r>
          </a:p>
          <a:p>
            <a:r>
              <a:rPr lang="en-US" sz="2000" dirty="0">
                <a:solidFill>
                  <a:srgbClr val="FFFF00"/>
                </a:solidFill>
                <a:latin typeface="+mj-lt"/>
              </a:rPr>
              <a:t/>
            </a:r>
            <a:br>
              <a:rPr lang="en-US" sz="2000" dirty="0">
                <a:solidFill>
                  <a:srgbClr val="FFFF00"/>
                </a:solidFill>
                <a:latin typeface="+mj-lt"/>
              </a:rPr>
            </a:br>
            <a:r>
              <a:rPr lang="en-US" sz="2000" b="1" dirty="0">
                <a:solidFill>
                  <a:srgbClr val="FFFF00"/>
                </a:solidFill>
                <a:latin typeface="+mj-lt"/>
              </a:rPr>
              <a:t>Selecting appropriate facts:  </a:t>
            </a:r>
            <a:r>
              <a:rPr lang="en-US" sz="2000" dirty="0">
                <a:solidFill>
                  <a:srgbClr val="FFFF00"/>
                </a:solidFill>
                <a:latin typeface="+mj-lt"/>
              </a:rPr>
              <a:t>there is no actual hierarchy of facts.  However, whenever possible, choose facts in this order:  1) Facts adduced by the “other side” either by deposition, Answers to Interrogatories, documents produced or even the Complaint when appropriate; 2) All statements made under oath by witnesses of either side; 3) All documents produced during discovery. (Documents don’t lie)</a:t>
            </a:r>
          </a:p>
        </p:txBody>
      </p:sp>
    </p:spTree>
    <p:extLst>
      <p:ext uri="{BB962C8B-B14F-4D97-AF65-F5344CB8AC3E}">
        <p14:creationId xmlns:p14="http://schemas.microsoft.com/office/powerpoint/2010/main" val="507695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4186B7E-B052-43A8-95BE-B5ED26754383}"/>
              </a:ext>
            </a:extLst>
          </p:cNvPr>
          <p:cNvSpPr>
            <a:spLocks noGrp="1"/>
          </p:cNvSpPr>
          <p:nvPr>
            <p:ph type="ftr" sz="quarter" idx="11"/>
          </p:nvPr>
        </p:nvSpPr>
        <p:spPr/>
        <p:txBody>
          <a:bodyPr/>
          <a:lstStyle/>
          <a:p>
            <a:r>
              <a:rPr lang="en-US" sz="1300" b="1" dirty="0">
                <a:solidFill>
                  <a:srgbClr val="FFFF00"/>
                </a:solidFill>
                <a:effectLst>
                  <a:outerShdw blurRad="38100" dist="38100" dir="2700000" algn="tl">
                    <a:srgbClr val="000000">
                      <a:alpha val="43137"/>
                    </a:srgbClr>
                  </a:outerShdw>
                </a:effectLst>
                <a:latin typeface="+mj-lt"/>
              </a:rPr>
              <a:t>Stanley L Lipshultz, JD, CPCU, © 2021</a:t>
            </a:r>
          </a:p>
        </p:txBody>
      </p:sp>
      <p:sp>
        <p:nvSpPr>
          <p:cNvPr id="6" name="TextBox 5">
            <a:extLst>
              <a:ext uri="{FF2B5EF4-FFF2-40B4-BE49-F238E27FC236}">
                <a16:creationId xmlns:a16="http://schemas.microsoft.com/office/drawing/2014/main" id="{70912EFE-9BCD-48C1-BF66-1DD2708FF606}"/>
              </a:ext>
            </a:extLst>
          </p:cNvPr>
          <p:cNvSpPr txBox="1"/>
          <p:nvPr/>
        </p:nvSpPr>
        <p:spPr>
          <a:xfrm>
            <a:off x="2693028" y="2596159"/>
            <a:ext cx="6097508" cy="1200329"/>
          </a:xfrm>
          <a:prstGeom prst="rect">
            <a:avLst/>
          </a:prstGeom>
          <a:noFill/>
        </p:spPr>
        <p:txBody>
          <a:bodyPr wrap="square">
            <a:spAutoFit/>
          </a:bodyPr>
          <a:lstStyle/>
          <a:p>
            <a:pPr algn="l" fontAlgn="base"/>
            <a:r>
              <a:rPr lang="en-US" b="1" i="0" dirty="0">
                <a:solidFill>
                  <a:srgbClr val="303336"/>
                </a:solidFill>
                <a:effectLst/>
                <a:latin typeface="inherit"/>
              </a:rPr>
              <a:t> </a:t>
            </a:r>
            <a:r>
              <a:rPr lang="en-US" b="1" i="0" dirty="0">
                <a:solidFill>
                  <a:srgbClr val="FFFF00"/>
                </a:solidFill>
                <a:effectLst/>
                <a:latin typeface="Open Sans" panose="020B0606030504020204" pitchFamily="34" charset="0"/>
              </a:rPr>
              <a:t>a person who designs buildings and advises in their construction, or</a:t>
            </a:r>
          </a:p>
          <a:p>
            <a:pPr algn="l" fontAlgn="base"/>
            <a:r>
              <a:rPr lang="en-US" b="1" i="0" dirty="0">
                <a:solidFill>
                  <a:srgbClr val="FFFF00"/>
                </a:solidFill>
                <a:effectLst/>
                <a:latin typeface="Open Sans" panose="020B0606030504020204" pitchFamily="34" charset="0"/>
              </a:rPr>
              <a:t>a person who designs and guides a plan or undertaking</a:t>
            </a:r>
          </a:p>
        </p:txBody>
      </p:sp>
      <p:sp>
        <p:nvSpPr>
          <p:cNvPr id="12" name="AutoShape 4">
            <a:hlinkClick r:id="rId2"/>
            <a:extLst>
              <a:ext uri="{FF2B5EF4-FFF2-40B4-BE49-F238E27FC236}">
                <a16:creationId xmlns:a16="http://schemas.microsoft.com/office/drawing/2014/main" id="{D48BDF17-5490-4AF5-9347-1F6001E11DC4}"/>
              </a:ext>
            </a:extLst>
          </p:cNvPr>
          <p:cNvSpPr>
            <a:spLocks noChangeAspect="1" noChangeArrowheads="1"/>
          </p:cNvSpPr>
          <p:nvPr/>
        </p:nvSpPr>
        <p:spPr bwMode="auto">
          <a:xfrm>
            <a:off x="2540628" y="383785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Builder | Definitions &amp; Meanings That Nobody Will Tell You.">
            <a:extLst>
              <a:ext uri="{FF2B5EF4-FFF2-40B4-BE49-F238E27FC236}">
                <a16:creationId xmlns:a16="http://schemas.microsoft.com/office/drawing/2014/main" id="{04AE66CE-94A6-47BE-BC1E-0F9791560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10" y="4650654"/>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rchitecture Stickers | Disturbing, Work hard, Memes quotes">
            <a:extLst>
              <a:ext uri="{FF2B5EF4-FFF2-40B4-BE49-F238E27FC236}">
                <a16:creationId xmlns:a16="http://schemas.microsoft.com/office/drawing/2014/main" id="{13DF9088-FDA8-48BB-9277-1AD53810C4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41" t="7476" r="5062" b="25281"/>
          <a:stretch/>
        </p:blipFill>
        <p:spPr bwMode="auto">
          <a:xfrm>
            <a:off x="333741" y="2046479"/>
            <a:ext cx="2127565" cy="179696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DEDD323-D074-45A6-84A5-0612C905F74F}"/>
              </a:ext>
            </a:extLst>
          </p:cNvPr>
          <p:cNvSpPr txBox="1"/>
          <p:nvPr/>
        </p:nvSpPr>
        <p:spPr>
          <a:xfrm>
            <a:off x="3666464" y="4826776"/>
            <a:ext cx="3508972" cy="1200329"/>
          </a:xfrm>
          <a:prstGeom prst="rect">
            <a:avLst/>
          </a:prstGeom>
          <a:noFill/>
        </p:spPr>
        <p:txBody>
          <a:bodyPr wrap="square" rtlCol="0">
            <a:spAutoFit/>
          </a:bodyPr>
          <a:lstStyle/>
          <a:p>
            <a:r>
              <a:rPr lang="en-US" b="1" dirty="0">
                <a:solidFill>
                  <a:srgbClr val="FFFF00"/>
                </a:solidFill>
              </a:rPr>
              <a:t>A person who constructs something by putting parts or materials together over a period of time</a:t>
            </a:r>
          </a:p>
        </p:txBody>
      </p:sp>
      <p:pic>
        <p:nvPicPr>
          <p:cNvPr id="6156" name="Picture 12" descr="Freedom Tower is out, World Trade Center is in">
            <a:extLst>
              <a:ext uri="{FF2B5EF4-FFF2-40B4-BE49-F238E27FC236}">
                <a16:creationId xmlns:a16="http://schemas.microsoft.com/office/drawing/2014/main" id="{4DA83C9F-5353-4C0B-806C-61EA62FA396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253979" y="1210821"/>
            <a:ext cx="2053800" cy="426969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8DCFF68-9272-42A0-B86D-94ABC4B34303}"/>
              </a:ext>
            </a:extLst>
          </p:cNvPr>
          <p:cNvSpPr/>
          <p:nvPr/>
        </p:nvSpPr>
        <p:spPr>
          <a:xfrm>
            <a:off x="2842300" y="270050"/>
            <a:ext cx="4579523"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rgbClr val="FFFF00"/>
                </a:solidFill>
                <a:effectLst>
                  <a:outerShdw blurRad="38100" dist="38100" dir="2700000" algn="tl">
                    <a:srgbClr val="000000">
                      <a:alpha val="43137"/>
                    </a:srgbClr>
                  </a:outerShdw>
                </a:effectLst>
                <a:latin typeface="+mj-lt"/>
              </a:rPr>
              <a:t>Your Undertaking</a:t>
            </a:r>
          </a:p>
          <a:p>
            <a:pPr algn="ctr"/>
            <a:r>
              <a:rPr lang="en-US" sz="4400" b="1" cap="none" spc="0" dirty="0">
                <a:ln/>
                <a:solidFill>
                  <a:srgbClr val="FFFF00"/>
                </a:solidFill>
                <a:effectLst>
                  <a:outerShdw blurRad="38100" dist="38100" dir="2700000" algn="tl">
                    <a:srgbClr val="000000">
                      <a:alpha val="43137"/>
                    </a:srgbClr>
                  </a:outerShdw>
                </a:effectLst>
                <a:latin typeface="+mj-lt"/>
              </a:rPr>
              <a:t>Your Role(s)</a:t>
            </a:r>
          </a:p>
        </p:txBody>
      </p:sp>
    </p:spTree>
    <p:extLst>
      <p:ext uri="{BB962C8B-B14F-4D97-AF65-F5344CB8AC3E}">
        <p14:creationId xmlns:p14="http://schemas.microsoft.com/office/powerpoint/2010/main" val="3325775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D52A2E-18E3-4CA3-BB4F-440B097D6E6E}"/>
              </a:ext>
            </a:extLst>
          </p:cNvPr>
          <p:cNvSpPr>
            <a:spLocks noGrp="1"/>
          </p:cNvSpPr>
          <p:nvPr>
            <p:ph type="title"/>
          </p:nvPr>
        </p:nvSpPr>
        <p:spPr/>
        <p:txBody>
          <a:bodyPr/>
          <a:lstStyle/>
          <a:p>
            <a:endParaRPr lang="en-US" dirty="0"/>
          </a:p>
        </p:txBody>
      </p:sp>
      <p:sp>
        <p:nvSpPr>
          <p:cNvPr id="9" name="Content Placeholder 8">
            <a:extLst>
              <a:ext uri="{FF2B5EF4-FFF2-40B4-BE49-F238E27FC236}">
                <a16:creationId xmlns:a16="http://schemas.microsoft.com/office/drawing/2014/main" id="{72A5E77A-2034-4EF1-9077-DD0F4ABD0505}"/>
              </a:ext>
            </a:extLst>
          </p:cNvPr>
          <p:cNvSpPr>
            <a:spLocks noGrp="1"/>
          </p:cNvSpPr>
          <p:nvPr>
            <p:ph idx="1"/>
          </p:nvPr>
        </p:nvSpPr>
        <p:spPr/>
        <p:txBody>
          <a:bodyPr/>
          <a:lstStyle/>
          <a:p>
            <a:r>
              <a:rPr lang="en-US" dirty="0">
                <a:solidFill>
                  <a:srgbClr val="FFFF00"/>
                </a:solidFill>
                <a:latin typeface="Times New Roman" panose="02020603050405020304" pitchFamily="18" charset="0"/>
              </a:rPr>
              <a:t>Use Footnotes!</a:t>
            </a:r>
          </a:p>
          <a:p>
            <a:r>
              <a:rPr lang="en-US" dirty="0">
                <a:solidFill>
                  <a:srgbClr val="FFFF00"/>
                </a:solidFill>
                <a:latin typeface="Times New Roman" panose="02020603050405020304" pitchFamily="18" charset="0"/>
              </a:rPr>
              <a:t>Recitation of facts in the Foundation must be organic and objective without any comment(s) [comments should be saved for the Discussion portion of the report].</a:t>
            </a:r>
          </a:p>
          <a:p>
            <a:r>
              <a:rPr lang="en-US" dirty="0">
                <a:solidFill>
                  <a:srgbClr val="FFFF00"/>
                </a:solidFill>
                <a:latin typeface="Times New Roman" panose="02020603050405020304" pitchFamily="18" charset="0"/>
              </a:rPr>
              <a:t>This is when  all of your hard work pays off:  Document Review and Deposition Summaries are now a quick reference to the record and location of facts.  Adding a reference to a fact usually prevents the accusation of “cherry picking”.</a:t>
            </a:r>
          </a:p>
          <a:p>
            <a:endParaRPr lang="en-US" dirty="0">
              <a:solidFill>
                <a:srgbClr val="FFFF00"/>
              </a:solidFill>
              <a:latin typeface="Times New Roman" panose="02020603050405020304" pitchFamily="18" charset="0"/>
            </a:endParaRPr>
          </a:p>
        </p:txBody>
      </p:sp>
      <p:sp>
        <p:nvSpPr>
          <p:cNvPr id="2" name="Footer Placeholder 1">
            <a:extLst>
              <a:ext uri="{FF2B5EF4-FFF2-40B4-BE49-F238E27FC236}">
                <a16:creationId xmlns:a16="http://schemas.microsoft.com/office/drawing/2014/main" id="{E6467B41-6F9A-4CC1-83E2-D1BFF91B68F7}"/>
              </a:ext>
            </a:extLst>
          </p:cNvPr>
          <p:cNvSpPr>
            <a:spLocks noGrp="1"/>
          </p:cNvSpPr>
          <p:nvPr>
            <p:ph type="ftr" sz="quarter" idx="11"/>
          </p:nvPr>
        </p:nvSpPr>
        <p:spPr/>
        <p:txBody>
          <a:bodyPr/>
          <a:lstStyle/>
          <a:p>
            <a:r>
              <a:rPr lang="en-US"/>
              <a:t>Stanley L Lipshultz, JD, CPCU, © 2021</a:t>
            </a:r>
          </a:p>
        </p:txBody>
      </p:sp>
      <p:sp>
        <p:nvSpPr>
          <p:cNvPr id="4" name="TextBox 3">
            <a:extLst>
              <a:ext uri="{FF2B5EF4-FFF2-40B4-BE49-F238E27FC236}">
                <a16:creationId xmlns:a16="http://schemas.microsoft.com/office/drawing/2014/main" id="{B71C8F7A-858C-4AC3-8734-784C717868EC}"/>
              </a:ext>
            </a:extLst>
          </p:cNvPr>
          <p:cNvSpPr txBox="1"/>
          <p:nvPr/>
        </p:nvSpPr>
        <p:spPr>
          <a:xfrm>
            <a:off x="838200" y="704740"/>
            <a:ext cx="9697674" cy="646331"/>
          </a:xfrm>
          <a:prstGeom prst="rect">
            <a:avLst/>
          </a:prstGeom>
          <a:noFill/>
        </p:spPr>
        <p:txBody>
          <a:bodyPr wrap="square">
            <a:spAutoFit/>
          </a:bodyPr>
          <a:lstStyle/>
          <a:p>
            <a:pPr algn="ctr"/>
            <a:r>
              <a:rPr lang="en-US" sz="3600" b="1" dirty="0">
                <a:solidFill>
                  <a:srgbClr val="FFFF00"/>
                </a:solidFill>
              </a:rPr>
              <a:t>MORE FACTUAL BACKGROUND STUFF </a:t>
            </a:r>
          </a:p>
        </p:txBody>
      </p:sp>
    </p:spTree>
    <p:extLst>
      <p:ext uri="{BB962C8B-B14F-4D97-AF65-F5344CB8AC3E}">
        <p14:creationId xmlns:p14="http://schemas.microsoft.com/office/powerpoint/2010/main" val="644721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CB0D75-5099-4D13-B635-C17CE5799C20}"/>
              </a:ext>
            </a:extLst>
          </p:cNvPr>
          <p:cNvSpPr>
            <a:spLocks noGrp="1"/>
          </p:cNvSpPr>
          <p:nvPr>
            <p:ph type="ftr" sz="quarter" idx="11"/>
          </p:nvPr>
        </p:nvSpPr>
        <p:spPr/>
        <p:txBody>
          <a:bodyPr/>
          <a:lstStyle/>
          <a:p>
            <a:r>
              <a:rPr lang="en-US"/>
              <a:t>Stanley L Lipshultz, JD, CPCU, © 2021</a:t>
            </a:r>
          </a:p>
        </p:txBody>
      </p:sp>
      <p:sp>
        <p:nvSpPr>
          <p:cNvPr id="10" name="Rectangle 9">
            <a:extLst>
              <a:ext uri="{FF2B5EF4-FFF2-40B4-BE49-F238E27FC236}">
                <a16:creationId xmlns:a16="http://schemas.microsoft.com/office/drawing/2014/main" id="{4C866D69-793B-45F3-A6EA-F8C9EF35FFF5}"/>
              </a:ext>
            </a:extLst>
          </p:cNvPr>
          <p:cNvSpPr/>
          <p:nvPr/>
        </p:nvSpPr>
        <p:spPr>
          <a:xfrm>
            <a:off x="3908121" y="244826"/>
            <a:ext cx="8006787" cy="5909310"/>
          </a:xfrm>
          <a:prstGeom prst="rect">
            <a:avLst/>
          </a:prstGeom>
          <a:solidFill>
            <a:schemeClr val="bg1"/>
          </a:solidFill>
        </p:spPr>
        <p:txBody>
          <a:bodyPr wrap="square">
            <a:spAutoFit/>
          </a:bodyPr>
          <a:lstStyle/>
          <a:p>
            <a:pPr algn="ctr"/>
            <a:r>
              <a:rPr lang="en-US" sz="1400" b="1" u="sng" dirty="0"/>
              <a:t>DISCUSSION</a:t>
            </a:r>
          </a:p>
          <a:p>
            <a:r>
              <a:rPr lang="en-US" sz="1500" dirty="0"/>
              <a:t>David Schwarz and B. F. Saul Agency met the applicable standard of care in procuring the policies requested by their client, D T M Corporation, by providing the insurance policies requested, accepted and ratified by D T M Corporation</a:t>
            </a:r>
          </a:p>
          <a:p>
            <a:r>
              <a:rPr lang="en-US" sz="1500" dirty="0"/>
              <a:t>An insurance agent’s duty is to follow the client’s instructions and obtain the best insurance for the most commercially reasonable price and terms, using reasonable skill and ordinary diligence. B. F. Saul obtained the insurance coverage requested by its insured, including workers compensation, automobile, general liability, umbrella liability and commercial property. An insurance agent is expected to rely upon the information provided by its insured, and that such information is truthful and complete. The agent is not required to inquire beyond the information provided by the insured unless that information is incomplete or missing. In this instance, DTM completed the applications and provided them to B. F. Saul for submission to Brownyard. Neither Brownyard, as the managing general agent, nor Arch Insurance Company, as the issuing insurer, questioned the content of the applications or requested more information.</a:t>
            </a:r>
          </a:p>
          <a:p>
            <a:r>
              <a:rPr lang="en-US" sz="1500" dirty="0"/>
              <a:t>Beginning in August 2003, DTM accepted general liability and umbrella policies with alarm exclusions. If the general liability and umbrella policies were not the policies requested,</a:t>
            </a:r>
          </a:p>
          <a:p>
            <a:r>
              <a:rPr lang="en-US" sz="1100" dirty="0"/>
              <a:t>15 The Department of Defense contract with DTM contained no specific [limit] amount according to DTM’s Chief Operating Officer, Margo Briggs, who stated that the Federal Acquisition Requirement (FAR), dealing with insurance limits was not incorporated into the contract. BFS 3-4. The policies provided insurance sufficient to satisfy the contracting requirement. The allegation in ¶30 of the Complaint that DTM was “grossly underinsured” has no merit. DTM requested and accepted the limits in the policy.</a:t>
            </a:r>
          </a:p>
          <a:p>
            <a:r>
              <a:rPr lang="en-US" sz="1100" dirty="0"/>
              <a:t>16 BFS 5</a:t>
            </a:r>
            <a:r>
              <a:rPr lang="en-US" sz="1400" dirty="0"/>
              <a:t>.</a:t>
            </a:r>
          </a:p>
          <a:p>
            <a:r>
              <a:rPr lang="en-US" sz="1100" dirty="0"/>
              <a:t>17 Complaint ¶30. This allegation is made even though the Umbrella Liability Policy’s limits were $5 Million.</a:t>
            </a:r>
          </a:p>
          <a:p>
            <a:r>
              <a:rPr lang="en-US" sz="1100" dirty="0"/>
              <a:t>18 BFS 2230. “ALARM SYSTEMS. Any liability arising out of or caused or contributed to by the ownership, maintenance, operation, use or installation of any alarm, alarm device, alarm component or alarm system.” This exclusion could be considered more restrictive than the Alarm Systems exclusion contained in the Arch Insurance Company policy discussed in footnote 12 above because of the language referring to “any liability”.</a:t>
            </a:r>
          </a:p>
        </p:txBody>
      </p:sp>
      <p:sp>
        <p:nvSpPr>
          <p:cNvPr id="11" name="TextBox 10">
            <a:extLst>
              <a:ext uri="{FF2B5EF4-FFF2-40B4-BE49-F238E27FC236}">
                <a16:creationId xmlns:a16="http://schemas.microsoft.com/office/drawing/2014/main" id="{DAA5B64B-1028-44E5-B73B-AD0254474F42}"/>
              </a:ext>
            </a:extLst>
          </p:cNvPr>
          <p:cNvSpPr txBox="1"/>
          <p:nvPr/>
        </p:nvSpPr>
        <p:spPr>
          <a:xfrm>
            <a:off x="463462" y="688931"/>
            <a:ext cx="2739853" cy="584775"/>
          </a:xfrm>
          <a:prstGeom prst="rect">
            <a:avLst/>
          </a:prstGeom>
          <a:noFill/>
        </p:spPr>
        <p:txBody>
          <a:bodyPr wrap="none" rtlCol="0">
            <a:spAutoFit/>
          </a:bodyPr>
          <a:lstStyle/>
          <a:p>
            <a:r>
              <a:rPr lang="en-US" sz="3200" b="1" dirty="0">
                <a:solidFill>
                  <a:srgbClr val="FFFF00"/>
                </a:solidFill>
              </a:rPr>
              <a:t>DISCUSSION</a:t>
            </a:r>
          </a:p>
        </p:txBody>
      </p:sp>
      <p:sp>
        <p:nvSpPr>
          <p:cNvPr id="12" name="TextBox 11">
            <a:extLst>
              <a:ext uri="{FF2B5EF4-FFF2-40B4-BE49-F238E27FC236}">
                <a16:creationId xmlns:a16="http://schemas.microsoft.com/office/drawing/2014/main" id="{355B9FCA-088D-4937-BBBF-C289DBFE5B5C}"/>
              </a:ext>
            </a:extLst>
          </p:cNvPr>
          <p:cNvSpPr txBox="1"/>
          <p:nvPr/>
        </p:nvSpPr>
        <p:spPr>
          <a:xfrm>
            <a:off x="463462" y="1753644"/>
            <a:ext cx="2981196" cy="3416320"/>
          </a:xfrm>
          <a:prstGeom prst="rect">
            <a:avLst/>
          </a:prstGeom>
          <a:noFill/>
        </p:spPr>
        <p:txBody>
          <a:bodyPr wrap="square" rtlCol="0">
            <a:spAutoFit/>
          </a:bodyPr>
          <a:lstStyle/>
          <a:p>
            <a:r>
              <a:rPr lang="en-US" sz="2400" dirty="0">
                <a:solidFill>
                  <a:srgbClr val="FFFF00"/>
                </a:solidFill>
                <a:latin typeface="+mj-lt"/>
              </a:rPr>
              <a:t>This is the most important part of your report, your opinion(s).</a:t>
            </a:r>
          </a:p>
          <a:p>
            <a:r>
              <a:rPr lang="en-US" sz="2400" dirty="0">
                <a:solidFill>
                  <a:srgbClr val="FFFF00"/>
                </a:solidFill>
                <a:latin typeface="+mj-lt"/>
              </a:rPr>
              <a:t>If discovery has not concluded, be certain to reserve the right to amend or supplement your report</a:t>
            </a:r>
          </a:p>
        </p:txBody>
      </p:sp>
    </p:spTree>
    <p:extLst>
      <p:ext uri="{BB962C8B-B14F-4D97-AF65-F5344CB8AC3E}">
        <p14:creationId xmlns:p14="http://schemas.microsoft.com/office/powerpoint/2010/main" val="1279915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819F825-FCB9-4B00-AA60-9D46BC20C8AF}"/>
              </a:ext>
            </a:extLst>
          </p:cNvPr>
          <p:cNvSpPr>
            <a:spLocks noGrp="1"/>
          </p:cNvSpPr>
          <p:nvPr>
            <p:ph type="ftr" sz="quarter" idx="11"/>
          </p:nvPr>
        </p:nvSpPr>
        <p:spPr/>
        <p:txBody>
          <a:bodyPr/>
          <a:lstStyle/>
          <a:p>
            <a:r>
              <a:rPr lang="en-US"/>
              <a:t>Stanley L Lipshultz, JD, CPCU, © 2021</a:t>
            </a:r>
          </a:p>
        </p:txBody>
      </p:sp>
      <p:graphicFrame>
        <p:nvGraphicFramePr>
          <p:cNvPr id="6" name="Object 5">
            <a:extLst>
              <a:ext uri="{FF2B5EF4-FFF2-40B4-BE49-F238E27FC236}">
                <a16:creationId xmlns:a16="http://schemas.microsoft.com/office/drawing/2014/main" id="{153898FA-4342-4EBA-BF5F-556AECA30E57}"/>
              </a:ext>
            </a:extLst>
          </p:cNvPr>
          <p:cNvGraphicFramePr>
            <a:graphicFrameLocks noChangeAspect="1"/>
          </p:cNvGraphicFramePr>
          <p:nvPr>
            <p:extLst>
              <p:ext uri="{D42A27DB-BD31-4B8C-83A1-F6EECF244321}">
                <p14:modId xmlns:p14="http://schemas.microsoft.com/office/powerpoint/2010/main" val="3309644026"/>
              </p:ext>
            </p:extLst>
          </p:nvPr>
        </p:nvGraphicFramePr>
        <p:xfrm>
          <a:off x="0" y="365125"/>
          <a:ext cx="4755262" cy="6356350"/>
        </p:xfrm>
        <a:graphic>
          <a:graphicData uri="http://schemas.openxmlformats.org/presentationml/2006/ole">
            <mc:AlternateContent xmlns:mc="http://schemas.openxmlformats.org/markup-compatibility/2006">
              <mc:Choice xmlns:v="urn:schemas-microsoft-com:vml" Requires="v">
                <p:oleObj spid="_x0000_s3092" name="Acrobat Document" r:id="rId3" imgW="5829156" imgH="7553268" progId="AcroExch.Document.DC">
                  <p:embed/>
                </p:oleObj>
              </mc:Choice>
              <mc:Fallback>
                <p:oleObj name="Acrobat Document" r:id="rId3" imgW="5829156" imgH="7553268" progId="AcroExch.Document.DC">
                  <p:embed/>
                  <p:pic>
                    <p:nvPicPr>
                      <p:cNvPr id="6" name="Object 5">
                        <a:extLst>
                          <a:ext uri="{FF2B5EF4-FFF2-40B4-BE49-F238E27FC236}">
                            <a16:creationId xmlns:a16="http://schemas.microsoft.com/office/drawing/2014/main" id="{153898FA-4342-4EBA-BF5F-556AECA30E57}"/>
                          </a:ext>
                        </a:extLst>
                      </p:cNvPr>
                      <p:cNvPicPr/>
                      <p:nvPr/>
                    </p:nvPicPr>
                    <p:blipFill>
                      <a:blip r:embed="rId4"/>
                      <a:stretch>
                        <a:fillRect/>
                      </a:stretch>
                    </p:blipFill>
                    <p:spPr>
                      <a:xfrm>
                        <a:off x="0" y="365125"/>
                        <a:ext cx="4755262" cy="63563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AE124458-0073-4A83-B784-743E66B1E361}"/>
              </a:ext>
            </a:extLst>
          </p:cNvPr>
          <p:cNvGraphicFramePr>
            <a:graphicFrameLocks noChangeAspect="1"/>
          </p:cNvGraphicFramePr>
          <p:nvPr>
            <p:extLst>
              <p:ext uri="{D42A27DB-BD31-4B8C-83A1-F6EECF244321}">
                <p14:modId xmlns:p14="http://schemas.microsoft.com/office/powerpoint/2010/main" val="430842242"/>
              </p:ext>
            </p:extLst>
          </p:nvPr>
        </p:nvGraphicFramePr>
        <p:xfrm>
          <a:off x="4563527" y="365125"/>
          <a:ext cx="4672752" cy="6356408"/>
        </p:xfrm>
        <a:graphic>
          <a:graphicData uri="http://schemas.openxmlformats.org/presentationml/2006/ole">
            <mc:AlternateContent xmlns:mc="http://schemas.openxmlformats.org/markup-compatibility/2006">
              <mc:Choice xmlns:v="urn:schemas-microsoft-com:vml" Requires="v">
                <p:oleObj spid="_x0000_s3093" name="Acrobat Document" r:id="rId5" imgW="5857528" imgH="7553268" progId="AcroExch.Document.DC">
                  <p:embed/>
                </p:oleObj>
              </mc:Choice>
              <mc:Fallback>
                <p:oleObj name="Acrobat Document" r:id="rId5" imgW="5857528" imgH="7553268" progId="AcroExch.Document.DC">
                  <p:embed/>
                  <p:pic>
                    <p:nvPicPr>
                      <p:cNvPr id="7" name="Object 6">
                        <a:extLst>
                          <a:ext uri="{FF2B5EF4-FFF2-40B4-BE49-F238E27FC236}">
                            <a16:creationId xmlns:a16="http://schemas.microsoft.com/office/drawing/2014/main" id="{AE124458-0073-4A83-B784-743E66B1E361}"/>
                          </a:ext>
                        </a:extLst>
                      </p:cNvPr>
                      <p:cNvPicPr/>
                      <p:nvPr/>
                    </p:nvPicPr>
                    <p:blipFill>
                      <a:blip r:embed="rId6"/>
                      <a:stretch>
                        <a:fillRect/>
                      </a:stretch>
                    </p:blipFill>
                    <p:spPr>
                      <a:xfrm>
                        <a:off x="4563527" y="365125"/>
                        <a:ext cx="4672752" cy="635640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012BB4D3-2D3C-4758-A4BB-F764C05B6E21}"/>
              </a:ext>
            </a:extLst>
          </p:cNvPr>
          <p:cNvSpPr txBox="1"/>
          <p:nvPr/>
        </p:nvSpPr>
        <p:spPr>
          <a:xfrm>
            <a:off x="9318789" y="612844"/>
            <a:ext cx="2771163" cy="5078313"/>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latin typeface="+mj-lt"/>
              </a:rPr>
              <a:t>It is perfectly acceptable</a:t>
            </a:r>
          </a:p>
          <a:p>
            <a:r>
              <a:rPr lang="en-US" dirty="0">
                <a:solidFill>
                  <a:srgbClr val="FFFF00"/>
                </a:solidFill>
                <a:effectLst>
                  <a:outerShdw blurRad="38100" dist="38100" dir="2700000" algn="tl">
                    <a:srgbClr val="000000">
                      <a:alpha val="43137"/>
                    </a:srgbClr>
                  </a:outerShdw>
                </a:effectLst>
                <a:latin typeface="+mj-lt"/>
              </a:rPr>
              <a:t>to list each opinion separately, especially when based upon the factual predicate established by the expert.</a:t>
            </a:r>
          </a:p>
          <a:p>
            <a:r>
              <a:rPr lang="en-US" dirty="0">
                <a:solidFill>
                  <a:srgbClr val="FFFF00"/>
                </a:solidFill>
                <a:effectLst>
                  <a:outerShdw blurRad="38100" dist="38100" dir="2700000" algn="tl">
                    <a:srgbClr val="000000">
                      <a:alpha val="43137"/>
                    </a:srgbClr>
                  </a:outerShdw>
                </a:effectLst>
                <a:latin typeface="+mj-lt"/>
              </a:rPr>
              <a:t>However, causing the reader [opposing counsel] to put together the puzzle pieces that support the opinion not only weakens the opinion but leaves the expert open to various challenges of each item.</a:t>
            </a:r>
          </a:p>
          <a:p>
            <a:r>
              <a:rPr lang="en-US" dirty="0">
                <a:solidFill>
                  <a:srgbClr val="FFFF00"/>
                </a:solidFill>
                <a:effectLst>
                  <a:outerShdw blurRad="38100" dist="38100" dir="2700000" algn="tl">
                    <a:srgbClr val="000000">
                      <a:alpha val="43137"/>
                    </a:srgbClr>
                  </a:outerShdw>
                </a:effectLst>
                <a:latin typeface="+mj-lt"/>
              </a:rPr>
              <a:t>This is an example of why building a comprehensive factual predicate is important.</a:t>
            </a:r>
          </a:p>
        </p:txBody>
      </p:sp>
    </p:spTree>
    <p:extLst>
      <p:ext uri="{BB962C8B-B14F-4D97-AF65-F5344CB8AC3E}">
        <p14:creationId xmlns:p14="http://schemas.microsoft.com/office/powerpoint/2010/main" val="1540292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819F825-FCB9-4B00-AA60-9D46BC20C8AF}"/>
              </a:ext>
            </a:extLst>
          </p:cNvPr>
          <p:cNvSpPr>
            <a:spLocks noGrp="1"/>
          </p:cNvSpPr>
          <p:nvPr>
            <p:ph type="ftr" sz="quarter" idx="11"/>
          </p:nvPr>
        </p:nvSpPr>
        <p:spPr/>
        <p:txBody>
          <a:bodyPr/>
          <a:lstStyle/>
          <a:p>
            <a:r>
              <a:rPr lang="en-US"/>
              <a:t>Stanley L Lipshultz, JD, CPCU, © 2021</a:t>
            </a:r>
          </a:p>
        </p:txBody>
      </p:sp>
      <p:graphicFrame>
        <p:nvGraphicFramePr>
          <p:cNvPr id="2" name="Object 1">
            <a:extLst>
              <a:ext uri="{FF2B5EF4-FFF2-40B4-BE49-F238E27FC236}">
                <a16:creationId xmlns:a16="http://schemas.microsoft.com/office/drawing/2014/main" id="{D795FFBA-EC08-438B-8EF1-720096C135FE}"/>
              </a:ext>
            </a:extLst>
          </p:cNvPr>
          <p:cNvGraphicFramePr>
            <a:graphicFrameLocks noChangeAspect="1"/>
          </p:cNvGraphicFramePr>
          <p:nvPr>
            <p:extLst>
              <p:ext uri="{D42A27DB-BD31-4B8C-83A1-F6EECF244321}">
                <p14:modId xmlns:p14="http://schemas.microsoft.com/office/powerpoint/2010/main" val="2242904714"/>
              </p:ext>
            </p:extLst>
          </p:nvPr>
        </p:nvGraphicFramePr>
        <p:xfrm>
          <a:off x="16244" y="487740"/>
          <a:ext cx="4551483" cy="5868609"/>
        </p:xfrm>
        <a:graphic>
          <a:graphicData uri="http://schemas.openxmlformats.org/presentationml/2006/ole">
            <mc:AlternateContent xmlns:mc="http://schemas.openxmlformats.org/markup-compatibility/2006">
              <mc:Choice xmlns:v="urn:schemas-microsoft-com:vml" Requires="v">
                <p:oleObj spid="_x0000_s4116" name="Acrobat Document" r:id="rId3" imgW="5857528" imgH="7553268" progId="AcroExch.Document.DC">
                  <p:embed/>
                </p:oleObj>
              </mc:Choice>
              <mc:Fallback>
                <p:oleObj name="Acrobat Document" r:id="rId3" imgW="5857528" imgH="7553268" progId="AcroExch.Document.DC">
                  <p:embed/>
                  <p:pic>
                    <p:nvPicPr>
                      <p:cNvPr id="2" name="Object 1">
                        <a:extLst>
                          <a:ext uri="{FF2B5EF4-FFF2-40B4-BE49-F238E27FC236}">
                            <a16:creationId xmlns:a16="http://schemas.microsoft.com/office/drawing/2014/main" id="{D795FFBA-EC08-438B-8EF1-720096C135FE}"/>
                          </a:ext>
                        </a:extLst>
                      </p:cNvPr>
                      <p:cNvPicPr/>
                      <p:nvPr/>
                    </p:nvPicPr>
                    <p:blipFill>
                      <a:blip r:embed="rId4"/>
                      <a:stretch>
                        <a:fillRect/>
                      </a:stretch>
                    </p:blipFill>
                    <p:spPr>
                      <a:xfrm>
                        <a:off x="16244" y="487740"/>
                        <a:ext cx="4551483" cy="5868609"/>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E235B659-AB83-44DD-A554-15B908605549}"/>
              </a:ext>
            </a:extLst>
          </p:cNvPr>
          <p:cNvGraphicFramePr>
            <a:graphicFrameLocks noChangeAspect="1"/>
          </p:cNvGraphicFramePr>
          <p:nvPr>
            <p:extLst>
              <p:ext uri="{D42A27DB-BD31-4B8C-83A1-F6EECF244321}">
                <p14:modId xmlns:p14="http://schemas.microsoft.com/office/powerpoint/2010/main" val="3720174387"/>
              </p:ext>
            </p:extLst>
          </p:nvPr>
        </p:nvGraphicFramePr>
        <p:xfrm>
          <a:off x="3998912" y="487740"/>
          <a:ext cx="4542885" cy="5868609"/>
        </p:xfrm>
        <a:graphic>
          <a:graphicData uri="http://schemas.openxmlformats.org/presentationml/2006/ole">
            <mc:AlternateContent xmlns:mc="http://schemas.openxmlformats.org/markup-compatibility/2006">
              <mc:Choice xmlns:v="urn:schemas-microsoft-com:vml" Requires="v">
                <p:oleObj spid="_x0000_s4117" name="Acrobat Document" r:id="rId5" imgW="5838741" imgH="7543672" progId="AcroExch.Document.DC">
                  <p:embed/>
                </p:oleObj>
              </mc:Choice>
              <mc:Fallback>
                <p:oleObj name="Acrobat Document" r:id="rId5" imgW="5838741" imgH="7543672" progId="AcroExch.Document.DC">
                  <p:embed/>
                  <p:pic>
                    <p:nvPicPr>
                      <p:cNvPr id="3" name="Object 2">
                        <a:extLst>
                          <a:ext uri="{FF2B5EF4-FFF2-40B4-BE49-F238E27FC236}">
                            <a16:creationId xmlns:a16="http://schemas.microsoft.com/office/drawing/2014/main" id="{E235B659-AB83-44DD-A554-15B908605549}"/>
                          </a:ext>
                        </a:extLst>
                      </p:cNvPr>
                      <p:cNvPicPr/>
                      <p:nvPr/>
                    </p:nvPicPr>
                    <p:blipFill>
                      <a:blip r:embed="rId6"/>
                      <a:stretch>
                        <a:fillRect/>
                      </a:stretch>
                    </p:blipFill>
                    <p:spPr>
                      <a:xfrm>
                        <a:off x="3998912" y="487740"/>
                        <a:ext cx="4542885" cy="5868609"/>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A5FE255C-413F-4C1D-9FC7-31626994BCD5}"/>
              </a:ext>
            </a:extLst>
          </p:cNvPr>
          <p:cNvSpPr txBox="1"/>
          <p:nvPr/>
        </p:nvSpPr>
        <p:spPr>
          <a:xfrm>
            <a:off x="8841996" y="763398"/>
            <a:ext cx="3036815" cy="5078313"/>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latin typeface="+mj-lt"/>
              </a:rPr>
              <a:t>This approach to report writing  also demonstrates why a factual predicate is so important.  Note that the report contains ten separate opinions. The “BASIS FOR MY OPINIONS ABOVE”   requires the readers [</a:t>
            </a:r>
            <a:r>
              <a:rPr lang="en-US" u="sng" dirty="0">
                <a:solidFill>
                  <a:srgbClr val="FFFF00"/>
                </a:solidFill>
                <a:effectLst>
                  <a:outerShdw blurRad="38100" dist="38100" dir="2700000" algn="tl">
                    <a:srgbClr val="000000">
                      <a:alpha val="43137"/>
                    </a:srgbClr>
                  </a:outerShdw>
                </a:effectLst>
                <a:latin typeface="+mj-lt"/>
              </a:rPr>
              <a:t>both</a:t>
            </a:r>
            <a:r>
              <a:rPr lang="en-US" dirty="0">
                <a:solidFill>
                  <a:srgbClr val="FFFF00"/>
                </a:solidFill>
                <a:effectLst>
                  <a:outerShdw blurRad="38100" dist="38100" dir="2700000" algn="tl">
                    <a:srgbClr val="000000">
                      <a:alpha val="43137"/>
                    </a:srgbClr>
                  </a:outerShdw>
                </a:effectLst>
                <a:latin typeface="+mj-lt"/>
              </a:rPr>
              <a:t> counsel] to match up the stated  basis for the opinions with the opinions.</a:t>
            </a:r>
          </a:p>
          <a:p>
            <a:r>
              <a:rPr lang="en-US" dirty="0">
                <a:solidFill>
                  <a:srgbClr val="FFFF00"/>
                </a:solidFill>
                <a:effectLst>
                  <a:outerShdw blurRad="38100" dist="38100" dir="2700000" algn="tl">
                    <a:srgbClr val="000000">
                      <a:alpha val="43137"/>
                    </a:srgbClr>
                  </a:outerShdw>
                </a:effectLst>
                <a:latin typeface="+mj-lt"/>
              </a:rPr>
              <a:t>There is no comprehensive factual predicate tied to a specific opinion, just pieces of information/facts selected by the author, leaving the writer open to the “cherry picking” accusation.</a:t>
            </a:r>
          </a:p>
        </p:txBody>
      </p:sp>
    </p:spTree>
    <p:extLst>
      <p:ext uri="{BB962C8B-B14F-4D97-AF65-F5344CB8AC3E}">
        <p14:creationId xmlns:p14="http://schemas.microsoft.com/office/powerpoint/2010/main" val="2270417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819F825-FCB9-4B00-AA60-9D46BC20C8AF}"/>
              </a:ext>
            </a:extLst>
          </p:cNvPr>
          <p:cNvSpPr>
            <a:spLocks noGrp="1"/>
          </p:cNvSpPr>
          <p:nvPr>
            <p:ph type="ftr" sz="quarter" idx="11"/>
          </p:nvPr>
        </p:nvSpPr>
        <p:spPr/>
        <p:txBody>
          <a:bodyPr/>
          <a:lstStyle/>
          <a:p>
            <a:r>
              <a:rPr lang="en-US"/>
              <a:t>Stanley L Lipshultz, JD, CPCU, © 2021</a:t>
            </a:r>
          </a:p>
        </p:txBody>
      </p:sp>
      <p:graphicFrame>
        <p:nvGraphicFramePr>
          <p:cNvPr id="2" name="Object 1">
            <a:extLst>
              <a:ext uri="{FF2B5EF4-FFF2-40B4-BE49-F238E27FC236}">
                <a16:creationId xmlns:a16="http://schemas.microsoft.com/office/drawing/2014/main" id="{F59B5BB5-0790-455E-8E6F-8A6804698465}"/>
              </a:ext>
            </a:extLst>
          </p:cNvPr>
          <p:cNvGraphicFramePr>
            <a:graphicFrameLocks noChangeAspect="1"/>
          </p:cNvGraphicFramePr>
          <p:nvPr>
            <p:extLst>
              <p:ext uri="{D42A27DB-BD31-4B8C-83A1-F6EECF244321}">
                <p14:modId xmlns:p14="http://schemas.microsoft.com/office/powerpoint/2010/main" val="3695776725"/>
              </p:ext>
            </p:extLst>
          </p:nvPr>
        </p:nvGraphicFramePr>
        <p:xfrm>
          <a:off x="0" y="0"/>
          <a:ext cx="4741348" cy="6138929"/>
        </p:xfrm>
        <a:graphic>
          <a:graphicData uri="http://schemas.openxmlformats.org/presentationml/2006/ole">
            <mc:AlternateContent xmlns:mc="http://schemas.openxmlformats.org/markup-compatibility/2006">
              <mc:Choice xmlns:v="urn:schemas-microsoft-com:vml" Requires="v">
                <p:oleObj spid="_x0000_s5140" name="Acrobat Document" r:id="rId3" imgW="5819571" imgH="7534076" progId="AcroExch.Document.DC">
                  <p:embed/>
                </p:oleObj>
              </mc:Choice>
              <mc:Fallback>
                <p:oleObj name="Acrobat Document" r:id="rId3" imgW="5819571" imgH="7534076" progId="AcroExch.Document.DC">
                  <p:embed/>
                  <p:pic>
                    <p:nvPicPr>
                      <p:cNvPr id="2" name="Object 1">
                        <a:extLst>
                          <a:ext uri="{FF2B5EF4-FFF2-40B4-BE49-F238E27FC236}">
                            <a16:creationId xmlns:a16="http://schemas.microsoft.com/office/drawing/2014/main" id="{F59B5BB5-0790-455E-8E6F-8A6804698465}"/>
                          </a:ext>
                        </a:extLst>
                      </p:cNvPr>
                      <p:cNvPicPr/>
                      <p:nvPr/>
                    </p:nvPicPr>
                    <p:blipFill>
                      <a:blip r:embed="rId4"/>
                      <a:stretch>
                        <a:fillRect/>
                      </a:stretch>
                    </p:blipFill>
                    <p:spPr>
                      <a:xfrm>
                        <a:off x="0" y="0"/>
                        <a:ext cx="4741348" cy="6138929"/>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604E6D1E-56C9-42D6-8C7E-E61E3A3D7384}"/>
              </a:ext>
            </a:extLst>
          </p:cNvPr>
          <p:cNvGraphicFramePr>
            <a:graphicFrameLocks noChangeAspect="1"/>
          </p:cNvGraphicFramePr>
          <p:nvPr>
            <p:extLst>
              <p:ext uri="{D42A27DB-BD31-4B8C-83A1-F6EECF244321}">
                <p14:modId xmlns:p14="http://schemas.microsoft.com/office/powerpoint/2010/main" val="375590716"/>
              </p:ext>
            </p:extLst>
          </p:nvPr>
        </p:nvGraphicFramePr>
        <p:xfrm>
          <a:off x="7369428" y="0"/>
          <a:ext cx="4744945" cy="6138929"/>
        </p:xfrm>
        <a:graphic>
          <a:graphicData uri="http://schemas.openxmlformats.org/presentationml/2006/ole">
            <mc:AlternateContent xmlns:mc="http://schemas.openxmlformats.org/markup-compatibility/2006">
              <mc:Choice xmlns:v="urn:schemas-microsoft-com:vml" Requires="v">
                <p:oleObj spid="_x0000_s5141" name="Acrobat Document" r:id="rId5" imgW="5838741" imgH="7553268" progId="AcroExch.Document.DC">
                  <p:embed/>
                </p:oleObj>
              </mc:Choice>
              <mc:Fallback>
                <p:oleObj name="Acrobat Document" r:id="rId5" imgW="5838741" imgH="7553268" progId="AcroExch.Document.DC">
                  <p:embed/>
                  <p:pic>
                    <p:nvPicPr>
                      <p:cNvPr id="3" name="Object 2">
                        <a:extLst>
                          <a:ext uri="{FF2B5EF4-FFF2-40B4-BE49-F238E27FC236}">
                            <a16:creationId xmlns:a16="http://schemas.microsoft.com/office/drawing/2014/main" id="{604E6D1E-56C9-42D6-8C7E-E61E3A3D7384}"/>
                          </a:ext>
                        </a:extLst>
                      </p:cNvPr>
                      <p:cNvPicPr/>
                      <p:nvPr/>
                    </p:nvPicPr>
                    <p:blipFill>
                      <a:blip r:embed="rId6"/>
                      <a:stretch>
                        <a:fillRect/>
                      </a:stretch>
                    </p:blipFill>
                    <p:spPr>
                      <a:xfrm>
                        <a:off x="7369428" y="0"/>
                        <a:ext cx="4744945" cy="6138929"/>
                      </a:xfrm>
                      <a:prstGeom prst="rect">
                        <a:avLst/>
                      </a:prstGeom>
                    </p:spPr>
                  </p:pic>
                </p:oleObj>
              </mc:Fallback>
            </mc:AlternateContent>
          </a:graphicData>
        </a:graphic>
      </p:graphicFrame>
      <p:sp>
        <p:nvSpPr>
          <p:cNvPr id="5" name="Arrow: Left 4">
            <a:extLst>
              <a:ext uri="{FF2B5EF4-FFF2-40B4-BE49-F238E27FC236}">
                <a16:creationId xmlns:a16="http://schemas.microsoft.com/office/drawing/2014/main" id="{01A8D759-5002-4FAF-9846-D6FBEEC53111}"/>
              </a:ext>
            </a:extLst>
          </p:cNvPr>
          <p:cNvSpPr/>
          <p:nvPr/>
        </p:nvSpPr>
        <p:spPr>
          <a:xfrm>
            <a:off x="4038600" y="1767695"/>
            <a:ext cx="978408" cy="484632"/>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2411044-907D-4F5A-AE53-069837C175B1}"/>
              </a:ext>
            </a:extLst>
          </p:cNvPr>
          <p:cNvSpPr txBox="1"/>
          <p:nvPr/>
        </p:nvSpPr>
        <p:spPr>
          <a:xfrm>
            <a:off x="4741348" y="353960"/>
            <a:ext cx="2481573" cy="1477328"/>
          </a:xfrm>
          <a:prstGeom prst="rect">
            <a:avLst/>
          </a:prstGeom>
          <a:noFill/>
        </p:spPr>
        <p:txBody>
          <a:bodyPr wrap="square" rtlCol="0">
            <a:spAutoFit/>
          </a:bodyPr>
          <a:lstStyle/>
          <a:p>
            <a:pPr algn="ctr"/>
            <a:r>
              <a:rPr lang="en-US" b="1" dirty="0">
                <a:solidFill>
                  <a:srgbClr val="FFFF00"/>
                </a:solidFill>
                <a:effectLst>
                  <a:outerShdw blurRad="38100" dist="38100" dir="2700000" algn="tl">
                    <a:srgbClr val="000000">
                      <a:alpha val="43137"/>
                    </a:srgbClr>
                  </a:outerShdw>
                </a:effectLst>
                <a:latin typeface="+mj-lt"/>
              </a:rPr>
              <a:t>Avoid using authorities</a:t>
            </a:r>
          </a:p>
          <a:p>
            <a:pPr algn="ctr"/>
            <a:r>
              <a:rPr lang="en-US" b="1" dirty="0">
                <a:solidFill>
                  <a:srgbClr val="FFFF00"/>
                </a:solidFill>
                <a:effectLst>
                  <a:outerShdw blurRad="38100" dist="38100" dir="2700000" algn="tl">
                    <a:srgbClr val="000000">
                      <a:alpha val="43137"/>
                    </a:srgbClr>
                  </a:outerShdw>
                </a:effectLst>
                <a:latin typeface="+mj-lt"/>
              </a:rPr>
              <a:t>that are not applicable or generally accepted throughout the industry</a:t>
            </a:r>
            <a:r>
              <a:rPr lang="en-US" b="1">
                <a:solidFill>
                  <a:srgbClr val="FFFF00"/>
                </a:solidFill>
                <a:effectLst>
                  <a:outerShdw blurRad="38100" dist="38100" dir="2700000" algn="tl">
                    <a:srgbClr val="000000">
                      <a:alpha val="43137"/>
                    </a:srgbClr>
                  </a:outerShdw>
                </a:effectLst>
                <a:latin typeface="+mj-lt"/>
              </a:rPr>
              <a:t>. </a:t>
            </a:r>
            <a:endParaRPr lang="en-US" b="1" dirty="0">
              <a:solidFill>
                <a:srgbClr val="FFFF00"/>
              </a:solidFill>
              <a:effectLst>
                <a:outerShdw blurRad="38100" dist="38100" dir="2700000" algn="tl">
                  <a:srgbClr val="000000">
                    <a:alpha val="43137"/>
                  </a:srgbClr>
                </a:outerShdw>
              </a:effectLst>
              <a:latin typeface="+mj-lt"/>
            </a:endParaRPr>
          </a:p>
        </p:txBody>
      </p:sp>
      <p:sp>
        <p:nvSpPr>
          <p:cNvPr id="8" name="Arrow: Left 7">
            <a:extLst>
              <a:ext uri="{FF2B5EF4-FFF2-40B4-BE49-F238E27FC236}">
                <a16:creationId xmlns:a16="http://schemas.microsoft.com/office/drawing/2014/main" id="{FFDEC3E6-4102-475B-A88F-80441E1A7F22}"/>
              </a:ext>
            </a:extLst>
          </p:cNvPr>
          <p:cNvSpPr/>
          <p:nvPr/>
        </p:nvSpPr>
        <p:spPr>
          <a:xfrm flipH="1">
            <a:off x="6934530" y="3067593"/>
            <a:ext cx="1032248" cy="484632"/>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EB93AA-6A36-41DB-8643-000AA9850793}"/>
              </a:ext>
            </a:extLst>
          </p:cNvPr>
          <p:cNvSpPr txBox="1"/>
          <p:nvPr/>
        </p:nvSpPr>
        <p:spPr>
          <a:xfrm>
            <a:off x="4781001" y="2795990"/>
            <a:ext cx="2312767" cy="3139321"/>
          </a:xfrm>
          <a:prstGeom prst="rect">
            <a:avLst/>
          </a:prstGeom>
          <a:noFill/>
        </p:spPr>
        <p:txBody>
          <a:bodyPr wrap="square" rtlCol="0">
            <a:spAutoFit/>
          </a:bodyPr>
          <a:lstStyle/>
          <a:p>
            <a:r>
              <a:rPr lang="en-US" dirty="0">
                <a:solidFill>
                  <a:srgbClr val="FFFF00"/>
                </a:solidFill>
                <a:effectLst>
                  <a:outerShdw blurRad="38100" dist="38100" dir="2700000" algn="tl">
                    <a:srgbClr val="000000">
                      <a:alpha val="43137"/>
                    </a:srgbClr>
                  </a:outerShdw>
                </a:effectLst>
                <a:latin typeface="+mj-lt"/>
              </a:rPr>
              <a:t>Stay away from playing attorney.  In this report by a non-attorney, the purported legal basis was completely incorrect, and the expert was requested by retaining counsel to revise the report </a:t>
            </a:r>
            <a:r>
              <a:rPr lang="en-US">
                <a:solidFill>
                  <a:srgbClr val="FFFF00"/>
                </a:solidFill>
                <a:effectLst>
                  <a:outerShdw blurRad="38100" dist="38100" dir="2700000" algn="tl">
                    <a:srgbClr val="000000">
                      <a:alpha val="43137"/>
                    </a:srgbClr>
                  </a:outerShdw>
                </a:effectLst>
                <a:latin typeface="+mj-lt"/>
              </a:rPr>
              <a:t>after being deposed. </a:t>
            </a:r>
            <a:endParaRPr lang="en-US" dirty="0">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591159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AE3D35-25FF-46C2-B0F5-2C52E808B0B0}"/>
              </a:ext>
            </a:extLst>
          </p:cNvPr>
          <p:cNvSpPr>
            <a:spLocks noGrp="1"/>
          </p:cNvSpPr>
          <p:nvPr>
            <p:ph type="title"/>
          </p:nvPr>
        </p:nvSpPr>
        <p:spPr>
          <a:xfrm>
            <a:off x="0" y="32595"/>
            <a:ext cx="12192000" cy="1325563"/>
          </a:xfrm>
          <a:solidFill>
            <a:srgbClr val="0070C0"/>
          </a:solidFill>
        </p:spPr>
        <p:txBody>
          <a:bodyPr>
            <a:normAutofit/>
          </a:bodyPr>
          <a:lstStyle/>
          <a:p>
            <a:r>
              <a:rPr lang="en-US" b="1">
                <a:solidFill>
                  <a:srgbClr val="FFFF00"/>
                </a:solidFill>
                <a:effectLst>
                  <a:outerShdw blurRad="38100" dist="38100" dir="2700000" algn="tl">
                    <a:srgbClr val="000000">
                      <a:alpha val="43137"/>
                    </a:srgbClr>
                  </a:outerShdw>
                </a:effectLst>
              </a:rPr>
              <a:t>The Expert’s Report: </a:t>
            </a:r>
            <a:endParaRPr lang="en-US" b="1" dirty="0">
              <a:solidFill>
                <a:srgbClr val="FFFF00"/>
              </a:solidFill>
              <a:effectLst>
                <a:outerShdw blurRad="38100" dist="38100" dir="2700000" algn="tl">
                  <a:srgbClr val="000000">
                    <a:alpha val="43137"/>
                  </a:srgbClr>
                </a:outerShdw>
              </a:effectLst>
            </a:endParaRPr>
          </a:p>
        </p:txBody>
      </p:sp>
      <p:pic>
        <p:nvPicPr>
          <p:cNvPr id="2" name="Content Placeholder 1">
            <a:extLst>
              <a:ext uri="{FF2B5EF4-FFF2-40B4-BE49-F238E27FC236}">
                <a16:creationId xmlns:a16="http://schemas.microsoft.com/office/drawing/2014/main" id="{6BA845EA-22BF-47CA-B052-BFD47A4982D3}"/>
              </a:ext>
            </a:extLst>
          </p:cNvPr>
          <p:cNvPicPr>
            <a:picLocks noGrp="1" noChangeAspect="1"/>
          </p:cNvPicPr>
          <p:nvPr>
            <p:ph idx="1"/>
          </p:nvPr>
        </p:nvPicPr>
        <p:blipFill>
          <a:blip r:embed="rId2"/>
          <a:stretch>
            <a:fillRect/>
          </a:stretch>
        </p:blipFill>
        <p:spPr>
          <a:xfrm>
            <a:off x="1916542" y="1513949"/>
            <a:ext cx="8621486" cy="4842401"/>
          </a:xfrm>
          <a:prstGeom prst="rect">
            <a:avLst/>
          </a:prstGeom>
        </p:spPr>
      </p:pic>
      <p:sp>
        <p:nvSpPr>
          <p:cNvPr id="6" name="Footer Placeholder 5">
            <a:extLst>
              <a:ext uri="{FF2B5EF4-FFF2-40B4-BE49-F238E27FC236}">
                <a16:creationId xmlns:a16="http://schemas.microsoft.com/office/drawing/2014/main" id="{DC7645EF-E040-4A88-8A08-0CE02312B1EA}"/>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solidFill>
                  <a:srgbClr val="FFFFFF">
                    <a:alpha val="80000"/>
                  </a:srgbClr>
                </a:solidFill>
              </a:rPr>
              <a:t>Stanley L Lipshultz, JD, CPCU, © 2021</a:t>
            </a:r>
            <a:endParaRPr lang="en-US" dirty="0">
              <a:solidFill>
                <a:srgbClr val="FFFFFF">
                  <a:alpha val="80000"/>
                </a:srgbClr>
              </a:solidFill>
            </a:endParaRPr>
          </a:p>
        </p:txBody>
      </p:sp>
    </p:spTree>
    <p:extLst>
      <p:ext uri="{BB962C8B-B14F-4D97-AF65-F5344CB8AC3E}">
        <p14:creationId xmlns:p14="http://schemas.microsoft.com/office/powerpoint/2010/main" val="2520030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2F616E-551C-4AE2-90E5-53BB77A97F2A}"/>
              </a:ext>
            </a:extLst>
          </p:cNvPr>
          <p:cNvPicPr>
            <a:picLocks noChangeAspect="1"/>
          </p:cNvPicPr>
          <p:nvPr/>
        </p:nvPicPr>
        <p:blipFill>
          <a:blip r:embed="rId2"/>
          <a:stretch>
            <a:fillRect/>
          </a:stretch>
        </p:blipFill>
        <p:spPr>
          <a:xfrm>
            <a:off x="6096000" y="2762078"/>
            <a:ext cx="5407987" cy="3367580"/>
          </a:xfrm>
          <a:prstGeom prst="rect">
            <a:avLst/>
          </a:prstGeom>
        </p:spPr>
      </p:pic>
      <p:sp>
        <p:nvSpPr>
          <p:cNvPr id="3" name="Title 2">
            <a:extLst>
              <a:ext uri="{FF2B5EF4-FFF2-40B4-BE49-F238E27FC236}">
                <a16:creationId xmlns:a16="http://schemas.microsoft.com/office/drawing/2014/main" id="{34932CC0-3408-4979-8176-A36443AF6290}"/>
              </a:ext>
            </a:extLst>
          </p:cNvPr>
          <p:cNvSpPr>
            <a:spLocks noGrp="1"/>
          </p:cNvSpPr>
          <p:nvPr>
            <p:ph type="title"/>
          </p:nvPr>
        </p:nvSpPr>
        <p:spPr/>
        <p:txBody>
          <a:bodyPr/>
          <a:lstStyle/>
          <a:p>
            <a:pPr algn="ctr"/>
            <a:r>
              <a:rPr lang="en-US" b="1" dirty="0">
                <a:solidFill>
                  <a:srgbClr val="FFFF00"/>
                </a:solidFill>
                <a:effectLst>
                  <a:outerShdw blurRad="38100" dist="38100" dir="2700000" algn="tl">
                    <a:srgbClr val="000000">
                      <a:alpha val="43137"/>
                    </a:srgbClr>
                  </a:outerShdw>
                </a:effectLst>
              </a:rPr>
              <a:t>What are Your Building Materials?</a:t>
            </a:r>
          </a:p>
        </p:txBody>
      </p:sp>
      <p:sp>
        <p:nvSpPr>
          <p:cNvPr id="2" name="Footer Placeholder 1">
            <a:extLst>
              <a:ext uri="{FF2B5EF4-FFF2-40B4-BE49-F238E27FC236}">
                <a16:creationId xmlns:a16="http://schemas.microsoft.com/office/drawing/2014/main" id="{FF6ED054-3533-4A75-AD8E-B30D1DA5F67D}"/>
              </a:ext>
            </a:extLst>
          </p:cNvPr>
          <p:cNvSpPr>
            <a:spLocks noGrp="1"/>
          </p:cNvSpPr>
          <p:nvPr>
            <p:ph type="ftr" sz="quarter" idx="11"/>
          </p:nvPr>
        </p:nvSpPr>
        <p:spPr/>
        <p:txBody>
          <a:bodyPr/>
          <a:lstStyle/>
          <a:p>
            <a:r>
              <a:rPr lang="en-US" b="1" dirty="0">
                <a:solidFill>
                  <a:schemeClr val="accent4"/>
                </a:solidFill>
                <a:effectLst>
                  <a:outerShdw blurRad="38100" dist="38100" dir="2700000" algn="tl">
                    <a:srgbClr val="000000">
                      <a:alpha val="43137"/>
                    </a:srgbClr>
                  </a:outerShdw>
                </a:effectLst>
                <a:latin typeface="+mj-lt"/>
              </a:rPr>
              <a:t>Stanley L Lipshultz, JD, CPCU, © 2021</a:t>
            </a:r>
          </a:p>
        </p:txBody>
      </p:sp>
      <p:pic>
        <p:nvPicPr>
          <p:cNvPr id="4" name="Picture 3">
            <a:extLst>
              <a:ext uri="{FF2B5EF4-FFF2-40B4-BE49-F238E27FC236}">
                <a16:creationId xmlns:a16="http://schemas.microsoft.com/office/drawing/2014/main" id="{D66BB6B2-3C21-4908-8C78-29DBF4EB6126}"/>
              </a:ext>
            </a:extLst>
          </p:cNvPr>
          <p:cNvPicPr>
            <a:picLocks noChangeAspect="1"/>
          </p:cNvPicPr>
          <p:nvPr/>
        </p:nvPicPr>
        <p:blipFill>
          <a:blip r:embed="rId3"/>
          <a:stretch>
            <a:fillRect/>
          </a:stretch>
        </p:blipFill>
        <p:spPr>
          <a:xfrm>
            <a:off x="116564" y="3683403"/>
            <a:ext cx="2847975" cy="1600200"/>
          </a:xfrm>
          <a:prstGeom prst="rect">
            <a:avLst/>
          </a:prstGeom>
          <a:effectLst>
            <a:softEdge rad="317500"/>
          </a:effectLst>
        </p:spPr>
      </p:pic>
      <p:pic>
        <p:nvPicPr>
          <p:cNvPr id="6" name="Picture 5">
            <a:extLst>
              <a:ext uri="{FF2B5EF4-FFF2-40B4-BE49-F238E27FC236}">
                <a16:creationId xmlns:a16="http://schemas.microsoft.com/office/drawing/2014/main" id="{8245ADA3-CAD1-4E5F-9E14-FC453700580E}"/>
              </a:ext>
            </a:extLst>
          </p:cNvPr>
          <p:cNvPicPr>
            <a:picLocks noChangeAspect="1"/>
          </p:cNvPicPr>
          <p:nvPr/>
        </p:nvPicPr>
        <p:blipFill>
          <a:blip r:embed="rId4"/>
          <a:stretch>
            <a:fillRect/>
          </a:stretch>
        </p:blipFill>
        <p:spPr>
          <a:xfrm>
            <a:off x="3194325" y="3563535"/>
            <a:ext cx="2082881" cy="1560150"/>
          </a:xfrm>
          <a:prstGeom prst="rect">
            <a:avLst/>
          </a:prstGeom>
          <a:effectLst>
            <a:softEdge rad="317500"/>
          </a:effectLst>
        </p:spPr>
      </p:pic>
      <p:pic>
        <p:nvPicPr>
          <p:cNvPr id="7" name="Picture 6">
            <a:extLst>
              <a:ext uri="{FF2B5EF4-FFF2-40B4-BE49-F238E27FC236}">
                <a16:creationId xmlns:a16="http://schemas.microsoft.com/office/drawing/2014/main" id="{25CEB324-1644-4B09-A5FC-DC6319931D66}"/>
              </a:ext>
            </a:extLst>
          </p:cNvPr>
          <p:cNvPicPr>
            <a:picLocks noChangeAspect="1"/>
          </p:cNvPicPr>
          <p:nvPr/>
        </p:nvPicPr>
        <p:blipFill>
          <a:blip r:embed="rId5"/>
          <a:stretch>
            <a:fillRect/>
          </a:stretch>
        </p:blipFill>
        <p:spPr>
          <a:xfrm>
            <a:off x="1913716" y="5152446"/>
            <a:ext cx="2726080" cy="1263910"/>
          </a:xfrm>
          <a:prstGeom prst="rect">
            <a:avLst/>
          </a:prstGeom>
          <a:effectLst>
            <a:softEdge rad="127000"/>
          </a:effectLst>
        </p:spPr>
      </p:pic>
      <p:sp>
        <p:nvSpPr>
          <p:cNvPr id="9" name="TextBox 8">
            <a:extLst>
              <a:ext uri="{FF2B5EF4-FFF2-40B4-BE49-F238E27FC236}">
                <a16:creationId xmlns:a16="http://schemas.microsoft.com/office/drawing/2014/main" id="{41F0D0B3-B0A6-481F-BBEC-F8EC247D408F}"/>
              </a:ext>
            </a:extLst>
          </p:cNvPr>
          <p:cNvSpPr txBox="1"/>
          <p:nvPr/>
        </p:nvSpPr>
        <p:spPr>
          <a:xfrm>
            <a:off x="110193" y="1436515"/>
            <a:ext cx="7400925" cy="2923877"/>
          </a:xfrm>
          <a:prstGeom prst="rect">
            <a:avLst/>
          </a:prstGeom>
          <a:noFill/>
        </p:spPr>
        <p:txBody>
          <a:bodyPr wrap="square" rtlCol="0">
            <a:spAutoFit/>
          </a:bodyPr>
          <a:lstStyle/>
          <a:p>
            <a:r>
              <a:rPr lang="en-US" sz="2800" b="1" dirty="0">
                <a:solidFill>
                  <a:srgbClr val="FFFF00"/>
                </a:solidFill>
                <a:latin typeface="+mj-lt"/>
              </a:rPr>
              <a:t>Pleadings:  Complaint, Answers to Interrogatories, Motions, Affidavits; Deposition Transcripts, Document Production from all parties, Expert’s Reports</a:t>
            </a:r>
          </a:p>
          <a:p>
            <a:endParaRPr lang="en-US" sz="2400" b="1" dirty="0">
              <a:solidFill>
                <a:srgbClr val="FFFF00"/>
              </a:solidFill>
              <a:latin typeface="+mj-lt"/>
            </a:endParaRPr>
          </a:p>
          <a:p>
            <a:endParaRPr lang="en-US" sz="2400" b="1" dirty="0">
              <a:solidFill>
                <a:srgbClr val="FFFF00"/>
              </a:solidFill>
              <a:latin typeface="+mj-lt"/>
            </a:endParaRPr>
          </a:p>
          <a:p>
            <a:endParaRPr lang="en-US" sz="2400" b="1" dirty="0">
              <a:solidFill>
                <a:srgbClr val="FFFF00"/>
              </a:solidFill>
              <a:latin typeface="+mj-lt"/>
            </a:endParaRPr>
          </a:p>
        </p:txBody>
      </p:sp>
    </p:spTree>
    <p:extLst>
      <p:ext uri="{BB962C8B-B14F-4D97-AF65-F5344CB8AC3E}">
        <p14:creationId xmlns:p14="http://schemas.microsoft.com/office/powerpoint/2010/main" val="3991097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bwMode="black">
      <p:bgPr>
        <a:solidFill>
          <a:srgbClr val="0070C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67B5B4-3A24-436E-B663-1B2EBFF8A0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02AE3D35-25FF-46C2-B0F5-2C52E808B0B0}"/>
              </a:ext>
            </a:extLst>
          </p:cNvPr>
          <p:cNvSpPr>
            <a:spLocks noGrp="1"/>
          </p:cNvSpPr>
          <p:nvPr>
            <p:ph type="title"/>
          </p:nvPr>
        </p:nvSpPr>
        <p:spPr>
          <a:xfrm>
            <a:off x="0" y="32595"/>
            <a:ext cx="12192000" cy="1325563"/>
          </a:xfrm>
          <a:solidFill>
            <a:srgbClr val="0070C0"/>
          </a:solidFill>
        </p:spPr>
        <p:txBody>
          <a:bodyPr>
            <a:normAutofit/>
          </a:bodyPr>
          <a:lstStyle/>
          <a:p>
            <a:pPr algn="ctr"/>
            <a:r>
              <a:rPr lang="en-US" b="1" u="sng" dirty="0">
                <a:solidFill>
                  <a:srgbClr val="FFFF00"/>
                </a:solidFill>
                <a:effectLst>
                  <a:outerShdw blurRad="38100" dist="38100" dir="2700000" algn="tl">
                    <a:srgbClr val="000000">
                      <a:alpha val="43137"/>
                    </a:srgbClr>
                  </a:outerShdw>
                </a:effectLst>
              </a:rPr>
              <a:t>The Expert’s Report: Today’s Agenda</a:t>
            </a:r>
          </a:p>
        </p:txBody>
      </p:sp>
      <p:sp>
        <p:nvSpPr>
          <p:cNvPr id="5" name="Content Placeholder 4">
            <a:extLst>
              <a:ext uri="{FF2B5EF4-FFF2-40B4-BE49-F238E27FC236}">
                <a16:creationId xmlns:a16="http://schemas.microsoft.com/office/drawing/2014/main" id="{8F8DCBC7-018C-4EC4-9846-00D539121F61}"/>
              </a:ext>
            </a:extLst>
          </p:cNvPr>
          <p:cNvSpPr>
            <a:spLocks noGrp="1"/>
          </p:cNvSpPr>
          <p:nvPr>
            <p:ph idx="1"/>
          </p:nvPr>
        </p:nvSpPr>
        <p:spPr bwMode="blackWhite">
          <a:xfrm>
            <a:off x="1" y="1067403"/>
            <a:ext cx="12191999" cy="5790597"/>
          </a:xfrm>
          <a:solidFill>
            <a:srgbClr val="0070C0"/>
          </a:solidFill>
        </p:spPr>
        <p:txBody>
          <a:bodyPr>
            <a:normAutofit/>
          </a:bodyPr>
          <a:lstStyle/>
          <a:p>
            <a:pPr marL="971550" lvl="1" indent="-514350" algn="just">
              <a:buFont typeface="+mj-lt"/>
              <a:buAutoNum type="arabicPeriod"/>
            </a:pPr>
            <a:r>
              <a:rPr lang="en-US" dirty="0">
                <a:solidFill>
                  <a:srgbClr val="FFFF00"/>
                </a:solidFill>
                <a:latin typeface="+mj-lt"/>
              </a:rPr>
              <a:t>In General</a:t>
            </a:r>
          </a:p>
          <a:p>
            <a:pPr marL="0" indent="0" algn="just">
              <a:buNone/>
            </a:pPr>
            <a:r>
              <a:rPr lang="en-US" dirty="0">
                <a:solidFill>
                  <a:srgbClr val="FFFF00"/>
                </a:solidFill>
                <a:latin typeface="+mj-lt"/>
              </a:rPr>
              <a:t>	Contact with retaining counsel</a:t>
            </a:r>
          </a:p>
          <a:p>
            <a:pPr marL="0" indent="0" algn="just">
              <a:buNone/>
            </a:pPr>
            <a:r>
              <a:rPr lang="en-US" dirty="0">
                <a:solidFill>
                  <a:srgbClr val="FFFF00"/>
                </a:solidFill>
                <a:latin typeface="+mj-lt"/>
              </a:rPr>
              <a:t>	Defining the scope of the assignment</a:t>
            </a:r>
          </a:p>
          <a:p>
            <a:pPr marL="0" indent="0" algn="just">
              <a:buNone/>
            </a:pPr>
            <a:r>
              <a:rPr lang="en-US" dirty="0">
                <a:solidFill>
                  <a:srgbClr val="FFFF00"/>
                </a:solidFill>
                <a:latin typeface="+mj-lt"/>
              </a:rPr>
              <a:t>	Setting appropriate parameters</a:t>
            </a:r>
          </a:p>
          <a:p>
            <a:pPr marL="0" indent="0" algn="just">
              <a:buNone/>
            </a:pPr>
            <a:r>
              <a:rPr lang="en-US" dirty="0">
                <a:solidFill>
                  <a:srgbClr val="FFFF00"/>
                </a:solidFill>
                <a:latin typeface="+mj-lt"/>
              </a:rPr>
              <a:t>	Obtaining an executed letter of engagement with retainer fee	</a:t>
            </a:r>
          </a:p>
          <a:p>
            <a:pPr marL="0" indent="0" algn="just">
              <a:buNone/>
            </a:pPr>
            <a:r>
              <a:rPr lang="en-US" dirty="0">
                <a:solidFill>
                  <a:srgbClr val="FFFF00"/>
                </a:solidFill>
                <a:latin typeface="+mj-lt"/>
              </a:rPr>
              <a:t>	 Groundwork </a:t>
            </a:r>
          </a:p>
          <a:p>
            <a:pPr marL="0" indent="0" algn="just">
              <a:buNone/>
            </a:pPr>
            <a:r>
              <a:rPr lang="en-US" dirty="0">
                <a:solidFill>
                  <a:srgbClr val="FFFF00"/>
                </a:solidFill>
                <a:latin typeface="+mj-lt"/>
              </a:rPr>
              <a:t>	2.	i.  Collecting all information relevant to the assignment</a:t>
            </a:r>
          </a:p>
          <a:p>
            <a:pPr marL="457200" lvl="1" indent="0" algn="just">
              <a:buNone/>
            </a:pPr>
            <a:r>
              <a:rPr lang="en-US" sz="2800" dirty="0">
                <a:solidFill>
                  <a:srgbClr val="FFFF00"/>
                </a:solidFill>
                <a:latin typeface="+mj-lt"/>
              </a:rPr>
              <a:t>		ii. Document reviews</a:t>
            </a:r>
          </a:p>
          <a:p>
            <a:pPr marL="457200" lvl="1" indent="0" algn="just">
              <a:buNone/>
            </a:pPr>
            <a:r>
              <a:rPr lang="en-US" sz="2800" dirty="0">
                <a:solidFill>
                  <a:srgbClr val="FFFF00"/>
                </a:solidFill>
                <a:latin typeface="+mj-lt"/>
              </a:rPr>
              <a:t>		iii. Deposition Reviews</a:t>
            </a:r>
          </a:p>
          <a:p>
            <a:pPr marL="457200" lvl="1" indent="0" algn="just">
              <a:buNone/>
            </a:pPr>
            <a:r>
              <a:rPr lang="en-US" sz="2800" dirty="0">
                <a:solidFill>
                  <a:srgbClr val="FFFF00"/>
                </a:solidFill>
                <a:latin typeface="+mj-lt"/>
              </a:rPr>
              <a:t>	3.       Conversations with Counsel</a:t>
            </a:r>
          </a:p>
          <a:p>
            <a:pPr marL="457200" lvl="1" indent="0" algn="just">
              <a:buNone/>
            </a:pPr>
            <a:r>
              <a:rPr lang="en-US" sz="2800" dirty="0">
                <a:solidFill>
                  <a:srgbClr val="FFFF00"/>
                </a:solidFill>
                <a:latin typeface="+mj-lt"/>
              </a:rPr>
              <a:t>	4. Conversations with Party Litigant: None</a:t>
            </a:r>
          </a:p>
          <a:p>
            <a:pPr marL="971550" lvl="1" indent="-514350" algn="ctr">
              <a:buFont typeface="+mj-lt"/>
              <a:buAutoNum type="romanUcPeriod"/>
            </a:pPr>
            <a:endParaRPr lang="en-US" sz="4400" dirty="0">
              <a:solidFill>
                <a:srgbClr val="FFFF00"/>
              </a:solidFill>
              <a:latin typeface="+mj-lt"/>
            </a:endParaRPr>
          </a:p>
          <a:p>
            <a:pPr marL="457200" lvl="1" indent="0" algn="ctr">
              <a:buNone/>
            </a:pPr>
            <a:endParaRPr lang="en-US" sz="2000" dirty="0">
              <a:solidFill>
                <a:srgbClr val="FFFF00"/>
              </a:solidFill>
              <a:latin typeface="+mj-lt"/>
            </a:endParaRPr>
          </a:p>
        </p:txBody>
      </p:sp>
      <p:sp>
        <p:nvSpPr>
          <p:cNvPr id="6" name="Footer Placeholder 5">
            <a:extLst>
              <a:ext uri="{FF2B5EF4-FFF2-40B4-BE49-F238E27FC236}">
                <a16:creationId xmlns:a16="http://schemas.microsoft.com/office/drawing/2014/main" id="{DC7645EF-E040-4A88-8A08-0CE02312B1EA}"/>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dirty="0">
                <a:solidFill>
                  <a:srgbClr val="FFFFFF">
                    <a:alpha val="80000"/>
                  </a:srgbClr>
                </a:solidFill>
              </a:rPr>
              <a:t>Stanley L Lipshultz, JD, CPCU, © 2021</a:t>
            </a:r>
          </a:p>
        </p:txBody>
      </p:sp>
    </p:spTree>
    <p:extLst>
      <p:ext uri="{BB962C8B-B14F-4D97-AF65-F5344CB8AC3E}">
        <p14:creationId xmlns:p14="http://schemas.microsoft.com/office/powerpoint/2010/main" val="140443573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bwMode="black">
      <p:bgPr>
        <a:solidFill>
          <a:srgbClr val="0070C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67B5B4-3A24-436E-B663-1B2EBFF8A0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02AE3D35-25FF-46C2-B0F5-2C52E808B0B0}"/>
              </a:ext>
            </a:extLst>
          </p:cNvPr>
          <p:cNvSpPr>
            <a:spLocks noGrp="1"/>
          </p:cNvSpPr>
          <p:nvPr>
            <p:ph type="title"/>
          </p:nvPr>
        </p:nvSpPr>
        <p:spPr>
          <a:xfrm>
            <a:off x="0" y="32595"/>
            <a:ext cx="12192000" cy="2600285"/>
          </a:xfrm>
          <a:solidFill>
            <a:srgbClr val="0070C0"/>
          </a:solidFill>
        </p:spPr>
        <p:txBody>
          <a:bodyPr>
            <a:normAutofit/>
          </a:bodyPr>
          <a:lstStyle/>
          <a:p>
            <a:pPr algn="ctr"/>
            <a:r>
              <a:rPr lang="en-US" b="1" dirty="0">
                <a:solidFill>
                  <a:srgbClr val="FFFF00"/>
                </a:solidFill>
                <a:effectLst>
                  <a:outerShdw blurRad="38100" dist="38100" dir="2700000" algn="tl">
                    <a:srgbClr val="000000">
                      <a:alpha val="43137"/>
                    </a:srgbClr>
                  </a:outerShdw>
                </a:effectLst>
              </a:rPr>
              <a:t>The Expert’s Report: In General</a:t>
            </a:r>
          </a:p>
        </p:txBody>
      </p:sp>
      <p:sp>
        <p:nvSpPr>
          <p:cNvPr id="5" name="Content Placeholder 4">
            <a:extLst>
              <a:ext uri="{FF2B5EF4-FFF2-40B4-BE49-F238E27FC236}">
                <a16:creationId xmlns:a16="http://schemas.microsoft.com/office/drawing/2014/main" id="{8F8DCBC7-018C-4EC4-9846-00D539121F61}"/>
              </a:ext>
            </a:extLst>
          </p:cNvPr>
          <p:cNvSpPr>
            <a:spLocks noGrp="1"/>
          </p:cNvSpPr>
          <p:nvPr>
            <p:ph idx="1"/>
          </p:nvPr>
        </p:nvSpPr>
        <p:spPr>
          <a:xfrm>
            <a:off x="0" y="2632881"/>
            <a:ext cx="12191999" cy="5700318"/>
          </a:xfrm>
          <a:solidFill>
            <a:srgbClr val="0070C0"/>
          </a:solidFill>
        </p:spPr>
        <p:txBody>
          <a:bodyPr>
            <a:normAutofit/>
          </a:bodyPr>
          <a:lstStyle/>
          <a:p>
            <a:pPr algn="just"/>
            <a:r>
              <a:rPr lang="en-US" sz="2400" dirty="0">
                <a:solidFill>
                  <a:srgbClr val="FFFF00"/>
                </a:solidFill>
                <a:latin typeface="Times New Roman" panose="02020603050405020304" pitchFamily="18" charset="0"/>
              </a:rPr>
              <a:t>Listen to the broad-brush outline of the facts from prospective retaining counsel, but do not lose sight of the fact that these facts are generally based on what the client has described.</a:t>
            </a:r>
          </a:p>
          <a:p>
            <a:pPr lvl="1" algn="just"/>
            <a:r>
              <a:rPr lang="en-US" sz="2000" dirty="0">
                <a:solidFill>
                  <a:srgbClr val="FFFF00"/>
                </a:solidFill>
                <a:latin typeface="Times New Roman" panose="02020603050405020304" pitchFamily="18" charset="0"/>
              </a:rPr>
              <a:t>Warning signs: </a:t>
            </a:r>
          </a:p>
          <a:p>
            <a:pPr lvl="1" algn="just"/>
            <a:r>
              <a:rPr lang="en-US" sz="2000" dirty="0">
                <a:solidFill>
                  <a:srgbClr val="FFFF00"/>
                </a:solidFill>
                <a:latin typeface="Times New Roman" panose="02020603050405020304" pitchFamily="18" charset="0"/>
              </a:rPr>
              <a:t>“I need an expert who can give me an opinion that . . .”</a:t>
            </a:r>
          </a:p>
          <a:p>
            <a:pPr lvl="1" algn="just"/>
            <a:r>
              <a:rPr lang="en-US" sz="2000" dirty="0">
                <a:solidFill>
                  <a:srgbClr val="FFFF00"/>
                </a:solidFill>
                <a:latin typeface="Times New Roman" panose="02020603050405020304" pitchFamily="18" charset="0"/>
              </a:rPr>
              <a:t>I need an opinion by the end of this week</a:t>
            </a:r>
          </a:p>
          <a:p>
            <a:pPr lvl="1" algn="just"/>
            <a:r>
              <a:rPr lang="en-US" sz="2000" dirty="0">
                <a:solidFill>
                  <a:srgbClr val="FFFF00"/>
                </a:solidFill>
                <a:latin typeface="Times New Roman" panose="02020603050405020304" pitchFamily="18" charset="0"/>
              </a:rPr>
              <a:t>All other potential experts have turned me down</a:t>
            </a:r>
          </a:p>
          <a:p>
            <a:pPr lvl="1" algn="just"/>
            <a:r>
              <a:rPr lang="en-US" sz="2000" dirty="0">
                <a:solidFill>
                  <a:srgbClr val="FFFF00"/>
                </a:solidFill>
                <a:latin typeface="Times New Roman" panose="02020603050405020304" pitchFamily="18" charset="0"/>
              </a:rPr>
              <a:t>I will have to check with my client before I can send you a retainer</a:t>
            </a:r>
          </a:p>
          <a:p>
            <a:pPr lvl="1" algn="just"/>
            <a:endParaRPr lang="en-US" sz="2000" dirty="0">
              <a:solidFill>
                <a:srgbClr val="FFFF00"/>
              </a:solidFill>
              <a:latin typeface="Times New Roman" panose="02020603050405020304" pitchFamily="18" charset="0"/>
            </a:endParaRPr>
          </a:p>
          <a:p>
            <a:pPr algn="just"/>
            <a:r>
              <a:rPr lang="en-US" sz="2400" dirty="0">
                <a:solidFill>
                  <a:srgbClr val="FFFF00"/>
                </a:solidFill>
                <a:latin typeface="Times New Roman" panose="02020603050405020304" pitchFamily="18" charset="0"/>
              </a:rPr>
              <a:t>Don’t rush to judgment. Make sure the attorney knows this is only a preliminary opinion based upon what you have been told and that it is possible after review you cannot be of assistance.</a:t>
            </a:r>
          </a:p>
          <a:p>
            <a:pPr lvl="1" algn="just"/>
            <a:endParaRPr lang="en-US" sz="2000" dirty="0">
              <a:solidFill>
                <a:srgbClr val="FFFF00"/>
              </a:solidFill>
              <a:latin typeface="Times New Roman" panose="02020603050405020304" pitchFamily="18" charset="0"/>
            </a:endParaRPr>
          </a:p>
          <a:p>
            <a:pPr lvl="2" algn="just"/>
            <a:endParaRPr lang="en-US" sz="1600" dirty="0">
              <a:solidFill>
                <a:srgbClr val="FFFF00"/>
              </a:solidFill>
              <a:latin typeface="Times New Roman" panose="02020603050405020304" pitchFamily="18" charset="0"/>
            </a:endParaRPr>
          </a:p>
        </p:txBody>
      </p:sp>
      <p:sp>
        <p:nvSpPr>
          <p:cNvPr id="6" name="Footer Placeholder 5">
            <a:extLst>
              <a:ext uri="{FF2B5EF4-FFF2-40B4-BE49-F238E27FC236}">
                <a16:creationId xmlns:a16="http://schemas.microsoft.com/office/drawing/2014/main" id="{DC7645EF-E040-4A88-8A08-0CE02312B1EA}"/>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solidFill>
                  <a:srgbClr val="FFFFFF">
                    <a:alpha val="80000"/>
                  </a:srgbClr>
                </a:solidFill>
              </a:rPr>
              <a:t>Stanley L Lipshultz, JD, CPCU, © 2021</a:t>
            </a:r>
            <a:endParaRPr lang="en-US" dirty="0">
              <a:solidFill>
                <a:srgbClr val="FFFFFF">
                  <a:alpha val="80000"/>
                </a:srgbClr>
              </a:solidFill>
            </a:endParaRPr>
          </a:p>
        </p:txBody>
      </p:sp>
      <p:pic>
        <p:nvPicPr>
          <p:cNvPr id="2" name="Picture 1">
            <a:extLst>
              <a:ext uri="{FF2B5EF4-FFF2-40B4-BE49-F238E27FC236}">
                <a16:creationId xmlns:a16="http://schemas.microsoft.com/office/drawing/2014/main" id="{A2A7F3A6-7A0B-41CA-8C13-9F17C1BF9935}"/>
              </a:ext>
            </a:extLst>
          </p:cNvPr>
          <p:cNvPicPr>
            <a:picLocks noChangeAspect="1"/>
          </p:cNvPicPr>
          <p:nvPr/>
        </p:nvPicPr>
        <p:blipFill>
          <a:blip r:embed="rId2"/>
          <a:stretch>
            <a:fillRect/>
          </a:stretch>
        </p:blipFill>
        <p:spPr>
          <a:xfrm>
            <a:off x="9118956" y="3513334"/>
            <a:ext cx="1365065" cy="1853094"/>
          </a:xfrm>
          <a:prstGeom prst="rect">
            <a:avLst/>
          </a:prstGeom>
        </p:spPr>
      </p:pic>
    </p:spTree>
    <p:extLst>
      <p:ext uri="{BB962C8B-B14F-4D97-AF65-F5344CB8AC3E}">
        <p14:creationId xmlns:p14="http://schemas.microsoft.com/office/powerpoint/2010/main" val="235955948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67B5B4-3A24-436E-B663-1B2EBFF8A0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02AE3D35-25FF-46C2-B0F5-2C52E808B0B0}"/>
              </a:ext>
            </a:extLst>
          </p:cNvPr>
          <p:cNvSpPr>
            <a:spLocks noGrp="1"/>
          </p:cNvSpPr>
          <p:nvPr>
            <p:ph type="title"/>
          </p:nvPr>
        </p:nvSpPr>
        <p:spPr>
          <a:xfrm>
            <a:off x="0" y="32595"/>
            <a:ext cx="12192000" cy="1325563"/>
          </a:xfrm>
          <a:solidFill>
            <a:srgbClr val="0070C0"/>
          </a:solidFill>
        </p:spPr>
        <p:txBody>
          <a:bodyPr>
            <a:normAutofit/>
          </a:bodyPr>
          <a:lstStyle/>
          <a:p>
            <a:r>
              <a:rPr lang="en-US" b="1" dirty="0">
                <a:solidFill>
                  <a:srgbClr val="FFFF00"/>
                </a:solidFill>
                <a:effectLst>
                  <a:outerShdw blurRad="38100" dist="38100" dir="2700000" algn="tl">
                    <a:srgbClr val="000000">
                      <a:alpha val="43137"/>
                    </a:srgbClr>
                  </a:outerShdw>
                </a:effectLst>
              </a:rPr>
              <a:t>The Expert’s Report: </a:t>
            </a:r>
          </a:p>
        </p:txBody>
      </p:sp>
      <p:sp>
        <p:nvSpPr>
          <p:cNvPr id="5" name="Content Placeholder 4">
            <a:extLst>
              <a:ext uri="{FF2B5EF4-FFF2-40B4-BE49-F238E27FC236}">
                <a16:creationId xmlns:a16="http://schemas.microsoft.com/office/drawing/2014/main" id="{8F8DCBC7-018C-4EC4-9846-00D539121F61}"/>
              </a:ext>
            </a:extLst>
          </p:cNvPr>
          <p:cNvSpPr>
            <a:spLocks noGrp="1"/>
          </p:cNvSpPr>
          <p:nvPr>
            <p:ph idx="1"/>
          </p:nvPr>
        </p:nvSpPr>
        <p:spPr>
          <a:xfrm>
            <a:off x="1" y="1054152"/>
            <a:ext cx="12191999" cy="5606205"/>
          </a:xfrm>
          <a:solidFill>
            <a:srgbClr val="0070C0"/>
          </a:solidFill>
        </p:spPr>
        <p:txBody>
          <a:bodyPr>
            <a:normAutofit/>
          </a:bodyPr>
          <a:lstStyle/>
          <a:p>
            <a:pPr algn="just"/>
            <a:r>
              <a:rPr lang="en-US" sz="2400" b="1" u="sng" dirty="0">
                <a:solidFill>
                  <a:srgbClr val="FFFF00"/>
                </a:solidFill>
                <a:latin typeface="+mj-lt"/>
              </a:rPr>
              <a:t>Suggested Language For An Expert Witness Following Initial Contact By An Attorney.</a:t>
            </a:r>
            <a:r>
              <a:rPr lang="en-US" sz="2400" dirty="0">
                <a:solidFill>
                  <a:srgbClr val="FFFF00"/>
                </a:solidFill>
                <a:latin typeface="+mj-lt"/>
              </a:rPr>
              <a:t>  </a:t>
            </a:r>
          </a:p>
          <a:p>
            <a:r>
              <a:rPr lang="en-US" sz="2000" dirty="0">
                <a:solidFill>
                  <a:srgbClr val="FFFF00"/>
                </a:solidFill>
                <a:latin typeface="+mj-lt"/>
              </a:rPr>
              <a:t>Depending on the circumstances surrounding the initial discussions between the expert and the contacting attorney, the following are several suggested statements that could be included in the confirmation the expert sends to the attorney.</a:t>
            </a:r>
          </a:p>
          <a:p>
            <a:r>
              <a:rPr lang="en-US" sz="2200" b="1" dirty="0">
                <a:solidFill>
                  <a:srgbClr val="FFFF00"/>
                </a:solidFill>
                <a:latin typeface="+mj-lt"/>
              </a:rPr>
              <a:t>My understanding is that I have not been retained in this case.</a:t>
            </a:r>
          </a:p>
          <a:p>
            <a:r>
              <a:rPr lang="en-US" sz="2200" b="1" dirty="0">
                <a:solidFill>
                  <a:srgbClr val="FFFF00"/>
                </a:solidFill>
                <a:latin typeface="+mj-lt"/>
              </a:rPr>
              <a:t>The ideas you and I discussed should be considered speculative comments regarding possible opinions and should not be used as opinions in this case until I have been formally retained and supplied documents necessary to fully assess the facts and circumstances to form a concrete opinion that is supported by actual evidence.</a:t>
            </a:r>
          </a:p>
          <a:p>
            <a:r>
              <a:rPr lang="en-US" sz="2200" b="1" dirty="0">
                <a:solidFill>
                  <a:srgbClr val="FFFF00"/>
                </a:solidFill>
                <a:latin typeface="+mj-lt"/>
              </a:rPr>
              <a:t>You and I did not exchange confidential information regarding this case.</a:t>
            </a:r>
          </a:p>
          <a:p>
            <a:r>
              <a:rPr lang="en-US" sz="2200" b="1" dirty="0">
                <a:solidFill>
                  <a:srgbClr val="FFFF00"/>
                </a:solidFill>
                <a:latin typeface="+mj-lt"/>
              </a:rPr>
              <a:t>Until I have received an executed engagement letter and the necessary retainer fee, I will not consider myself retained in this case. </a:t>
            </a:r>
          </a:p>
          <a:p>
            <a:r>
              <a:rPr lang="en-US" sz="2200" b="1" dirty="0">
                <a:solidFill>
                  <a:srgbClr val="FFFF00"/>
                </a:solidFill>
                <a:latin typeface="+mj-lt"/>
              </a:rPr>
              <a:t>If I am not retained within __ days, I will take that to mean that you will not be engaging my services and will be free to consider an engagement with any other party in this case.</a:t>
            </a:r>
          </a:p>
          <a:p>
            <a:endParaRPr lang="en-US" sz="2400" dirty="0">
              <a:solidFill>
                <a:srgbClr val="FFFF00"/>
              </a:solidFill>
            </a:endParaRPr>
          </a:p>
          <a:p>
            <a:endParaRPr lang="en-US" sz="2000" dirty="0">
              <a:solidFill>
                <a:srgbClr val="FFFFFF"/>
              </a:solidFill>
            </a:endParaRPr>
          </a:p>
        </p:txBody>
      </p:sp>
      <p:sp>
        <p:nvSpPr>
          <p:cNvPr id="6" name="Footer Placeholder 5">
            <a:extLst>
              <a:ext uri="{FF2B5EF4-FFF2-40B4-BE49-F238E27FC236}">
                <a16:creationId xmlns:a16="http://schemas.microsoft.com/office/drawing/2014/main" id="{DC7645EF-E040-4A88-8A08-0CE02312B1EA}"/>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solidFill>
                  <a:srgbClr val="FFFFFF">
                    <a:alpha val="80000"/>
                  </a:srgbClr>
                </a:solidFill>
              </a:rPr>
              <a:t>Stanley L Lipshultz, JD, CPCU, © 2021</a:t>
            </a:r>
            <a:endParaRPr lang="en-US" dirty="0">
              <a:solidFill>
                <a:srgbClr val="FFFFFF">
                  <a:alpha val="80000"/>
                </a:srgbClr>
              </a:solidFill>
            </a:endParaRPr>
          </a:p>
        </p:txBody>
      </p:sp>
    </p:spTree>
    <p:extLst>
      <p:ext uri="{BB962C8B-B14F-4D97-AF65-F5344CB8AC3E}">
        <p14:creationId xmlns:p14="http://schemas.microsoft.com/office/powerpoint/2010/main" val="57683219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67B5B4-3A24-436E-B663-1B2EBFF8A0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02AE3D35-25FF-46C2-B0F5-2C52E808B0B0}"/>
              </a:ext>
            </a:extLst>
          </p:cNvPr>
          <p:cNvSpPr>
            <a:spLocks noGrp="1"/>
          </p:cNvSpPr>
          <p:nvPr>
            <p:ph type="title"/>
          </p:nvPr>
        </p:nvSpPr>
        <p:spPr>
          <a:xfrm>
            <a:off x="11211" y="-164457"/>
            <a:ext cx="12192000" cy="1325563"/>
          </a:xfrm>
          <a:solidFill>
            <a:srgbClr val="0070C0"/>
          </a:solidFill>
        </p:spPr>
        <p:txBody>
          <a:bodyPr>
            <a:normAutofit/>
          </a:bodyPr>
          <a:lstStyle/>
          <a:p>
            <a:r>
              <a:rPr lang="en-US" b="1" dirty="0">
                <a:solidFill>
                  <a:srgbClr val="FFFF00"/>
                </a:solidFill>
                <a:effectLst>
                  <a:outerShdw blurRad="38100" dist="38100" dir="2700000" algn="tl">
                    <a:srgbClr val="000000">
                      <a:alpha val="43137"/>
                    </a:srgbClr>
                  </a:outerShdw>
                </a:effectLst>
              </a:rPr>
              <a:t>The Expert’s Report: </a:t>
            </a:r>
          </a:p>
        </p:txBody>
      </p:sp>
      <p:sp>
        <p:nvSpPr>
          <p:cNvPr id="5" name="Content Placeholder 4">
            <a:extLst>
              <a:ext uri="{FF2B5EF4-FFF2-40B4-BE49-F238E27FC236}">
                <a16:creationId xmlns:a16="http://schemas.microsoft.com/office/drawing/2014/main" id="{8F8DCBC7-018C-4EC4-9846-00D539121F61}"/>
              </a:ext>
            </a:extLst>
          </p:cNvPr>
          <p:cNvSpPr>
            <a:spLocks noGrp="1"/>
          </p:cNvSpPr>
          <p:nvPr>
            <p:ph idx="1"/>
          </p:nvPr>
        </p:nvSpPr>
        <p:spPr>
          <a:xfrm>
            <a:off x="1" y="1184988"/>
            <a:ext cx="12191999" cy="5640417"/>
          </a:xfrm>
          <a:solidFill>
            <a:srgbClr val="0070C0"/>
          </a:solidFill>
        </p:spPr>
        <p:txBody>
          <a:bodyPr>
            <a:normAutofit/>
          </a:bodyPr>
          <a:lstStyle/>
          <a:p>
            <a:pPr algn="ctr"/>
            <a:r>
              <a:rPr lang="en-US" sz="3200" b="1" u="sng" dirty="0">
                <a:solidFill>
                  <a:srgbClr val="FFFF00"/>
                </a:solidFill>
                <a:effectLst>
                  <a:outerShdw blurRad="38100" dist="38100" dir="2700000" algn="tl">
                    <a:srgbClr val="000000">
                      <a:alpha val="43137"/>
                    </a:srgbClr>
                  </a:outerShdw>
                </a:effectLst>
                <a:latin typeface="Times New Roman" panose="02020603050405020304" pitchFamily="18" charset="0"/>
              </a:rPr>
              <a:t>BUILDING THE FOUNDATIONS OF YOUR REPORT</a:t>
            </a:r>
          </a:p>
          <a:p>
            <a:pPr marL="0" indent="0">
              <a:buNone/>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rPr>
              <a:t>I.  Document Review</a:t>
            </a:r>
          </a:p>
          <a:p>
            <a:pPr marL="0" indent="0">
              <a:buNone/>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rPr>
              <a:t>II.  Deposition Summaries</a:t>
            </a:r>
          </a:p>
          <a:p>
            <a:pPr marL="0" indent="0">
              <a:buNone/>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rPr>
              <a:t>III. Conversations with Counsel.  </a:t>
            </a:r>
          </a:p>
          <a:p>
            <a:pPr marL="571500" indent="-571500">
              <a:buAutoNum type="romanUcPeriod" startAt="4"/>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rPr>
              <a:t>Drafting the Report</a:t>
            </a:r>
          </a:p>
          <a:p>
            <a:pPr marL="0" indent="0">
              <a:buNone/>
            </a:pPr>
            <a:r>
              <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rPr>
              <a:t>	</a:t>
            </a:r>
            <a:r>
              <a:rPr lang="en-US" sz="2000" dirty="0">
                <a:solidFill>
                  <a:srgbClr val="FFFF00"/>
                </a:solidFill>
                <a:latin typeface="Times New Roman" panose="02020603050405020304" pitchFamily="18" charset="0"/>
              </a:rPr>
              <a:t>What are the purposes of the expert report? </a:t>
            </a:r>
          </a:p>
          <a:p>
            <a:pPr marL="0" indent="0">
              <a:buNone/>
            </a:pPr>
            <a:r>
              <a:rPr lang="en-US" sz="2000" dirty="0">
                <a:solidFill>
                  <a:srgbClr val="FFFF00"/>
                </a:solidFill>
                <a:latin typeface="Times New Roman" panose="02020603050405020304" pitchFamily="18" charset="0"/>
              </a:rPr>
              <a:t>	1. Impress the attorney who hired you?; </a:t>
            </a:r>
          </a:p>
          <a:p>
            <a:pPr marL="0" indent="0">
              <a:buNone/>
            </a:pPr>
            <a:r>
              <a:rPr lang="en-US" sz="2000" dirty="0">
                <a:solidFill>
                  <a:srgbClr val="FFFF00"/>
                </a:solidFill>
                <a:latin typeface="Times New Roman" panose="02020603050405020304" pitchFamily="18" charset="0"/>
              </a:rPr>
              <a:t>	2. Demonstrate to opposing counsel your grasp of the facts as well as a firm understanding of</a:t>
            </a:r>
          </a:p>
          <a:p>
            <a:pPr marL="0" indent="0">
              <a:buNone/>
            </a:pPr>
            <a:r>
              <a:rPr lang="en-US" sz="2000" dirty="0">
                <a:solidFill>
                  <a:srgbClr val="FFFF00"/>
                </a:solidFill>
                <a:latin typeface="Times New Roman" panose="02020603050405020304" pitchFamily="18" charset="0"/>
              </a:rPr>
              <a:t>	    the principles applicable to your opinion.</a:t>
            </a:r>
          </a:p>
          <a:p>
            <a:pPr marL="0" indent="0">
              <a:buNone/>
            </a:pPr>
            <a:r>
              <a:rPr lang="en-US" sz="2000" dirty="0">
                <a:solidFill>
                  <a:srgbClr val="FFFF00"/>
                </a:solidFill>
                <a:latin typeface="Times New Roman" panose="02020603050405020304" pitchFamily="18" charset="0"/>
              </a:rPr>
              <a:t>	3.  You are not an “advocate” for the retaining party.  Your advocacy is on behalf of your opinion.</a:t>
            </a:r>
          </a:p>
          <a:p>
            <a:pPr marL="0" indent="0">
              <a:buNone/>
            </a:pPr>
            <a:endParaRPr lang="en-US" sz="3200" b="1" dirty="0">
              <a:solidFill>
                <a:srgbClr val="FFFF00"/>
              </a:solidFill>
              <a:effectLst>
                <a:outerShdw blurRad="38100" dist="38100" dir="2700000" algn="tl">
                  <a:srgbClr val="000000">
                    <a:alpha val="43137"/>
                  </a:srgbClr>
                </a:outerShdw>
              </a:effectLst>
              <a:latin typeface="Times New Roman" panose="02020603050405020304" pitchFamily="18" charset="0"/>
            </a:endParaRPr>
          </a:p>
        </p:txBody>
      </p:sp>
      <p:sp>
        <p:nvSpPr>
          <p:cNvPr id="6" name="Footer Placeholder 5">
            <a:extLst>
              <a:ext uri="{FF2B5EF4-FFF2-40B4-BE49-F238E27FC236}">
                <a16:creationId xmlns:a16="http://schemas.microsoft.com/office/drawing/2014/main" id="{DC7645EF-E040-4A88-8A08-0CE02312B1EA}"/>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solidFill>
                  <a:srgbClr val="FFFFFF">
                    <a:alpha val="80000"/>
                  </a:srgbClr>
                </a:solidFill>
              </a:rPr>
              <a:t>Stanley L Lipshultz, JD, CPCU, © 2021</a:t>
            </a:r>
            <a:endParaRPr lang="en-US" dirty="0">
              <a:solidFill>
                <a:srgbClr val="FFFFFF">
                  <a:alpha val="80000"/>
                </a:srgbClr>
              </a:solidFill>
            </a:endParaRPr>
          </a:p>
        </p:txBody>
      </p:sp>
      <p:pic>
        <p:nvPicPr>
          <p:cNvPr id="2050" name="Picture 2" descr="Building a Strong Foundation: A 4 Step Guide | by Pour Concrete | Medium">
            <a:extLst>
              <a:ext uri="{FF2B5EF4-FFF2-40B4-BE49-F238E27FC236}">
                <a16:creationId xmlns:a16="http://schemas.microsoft.com/office/drawing/2014/main" id="{B45ECFC1-2E8B-46B5-BFB7-818024F0D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1169" y="2186633"/>
            <a:ext cx="3520751" cy="25652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6816B9D-0019-493F-A972-C60F80EE6AA4}"/>
              </a:ext>
            </a:extLst>
          </p:cNvPr>
          <p:cNvSpPr/>
          <p:nvPr/>
        </p:nvSpPr>
        <p:spPr>
          <a:xfrm>
            <a:off x="9244668" y="3300375"/>
            <a:ext cx="872455" cy="253916"/>
          </a:xfrm>
          <a:prstGeom prst="rect">
            <a:avLst/>
          </a:prstGeom>
          <a:noFill/>
        </p:spPr>
        <p:txBody>
          <a:bodyPr wrap="square" lIns="91440" tIns="45720" rIns="91440" bIns="45720">
            <a:spAutoFit/>
          </a:bodyPr>
          <a:lstStyle/>
          <a:p>
            <a:pPr algn="ctr"/>
            <a:r>
              <a:rPr lang="en-US" sz="1050" b="1" cap="none" spc="50" dirty="0">
                <a:ln w="0"/>
                <a:solidFill>
                  <a:schemeClr val="bg2"/>
                </a:solidFill>
                <a:effectLst>
                  <a:innerShdw blurRad="63500" dist="50800" dir="13500000">
                    <a:srgbClr val="000000">
                      <a:alpha val="50000"/>
                    </a:srgbClr>
                  </a:innerShdw>
                </a:effectLst>
              </a:rPr>
              <a:t>Expert</a:t>
            </a:r>
          </a:p>
        </p:txBody>
      </p:sp>
    </p:spTree>
    <p:extLst>
      <p:ext uri="{BB962C8B-B14F-4D97-AF65-F5344CB8AC3E}">
        <p14:creationId xmlns:p14="http://schemas.microsoft.com/office/powerpoint/2010/main" val="333969992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67B5B4-3A24-436E-B663-1B2EBFF8A0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02AE3D35-25FF-46C2-B0F5-2C52E808B0B0}"/>
              </a:ext>
            </a:extLst>
          </p:cNvPr>
          <p:cNvSpPr>
            <a:spLocks noGrp="1"/>
          </p:cNvSpPr>
          <p:nvPr>
            <p:ph type="title"/>
          </p:nvPr>
        </p:nvSpPr>
        <p:spPr>
          <a:xfrm>
            <a:off x="0" y="32595"/>
            <a:ext cx="12192000" cy="982473"/>
          </a:xfrm>
          <a:solidFill>
            <a:srgbClr val="0070C0"/>
          </a:solidFill>
        </p:spPr>
        <p:txBody>
          <a:bodyPr>
            <a:normAutofit/>
          </a:bodyPr>
          <a:lstStyle/>
          <a:p>
            <a:pPr algn="ctr"/>
            <a:r>
              <a:rPr lang="en-US" b="1" dirty="0">
                <a:solidFill>
                  <a:srgbClr val="FFFF00"/>
                </a:solidFill>
                <a:effectLst>
                  <a:outerShdw blurRad="38100" dist="38100" dir="2700000" algn="tl">
                    <a:srgbClr val="000000">
                      <a:alpha val="43137"/>
                    </a:srgbClr>
                  </a:outerShdw>
                </a:effectLst>
              </a:rPr>
              <a:t>The Expert’s Report: </a:t>
            </a:r>
            <a:r>
              <a:rPr lang="en-US" sz="4000" b="1" dirty="0">
                <a:solidFill>
                  <a:srgbClr val="FFFF00"/>
                </a:solidFill>
                <a:effectLst>
                  <a:outerShdw blurRad="38100" dist="38100" dir="2700000" algn="tl">
                    <a:srgbClr val="000000">
                      <a:alpha val="43137"/>
                    </a:srgbClr>
                  </a:outerShdw>
                </a:effectLst>
              </a:rPr>
              <a:t>Document Review</a:t>
            </a:r>
            <a:endParaRPr lang="en-US" sz="4000" b="1" dirty="0">
              <a:solidFill>
                <a:srgbClr val="FFFF00"/>
              </a:solidFill>
            </a:endParaRPr>
          </a:p>
        </p:txBody>
      </p:sp>
      <p:sp>
        <p:nvSpPr>
          <p:cNvPr id="5" name="Content Placeholder 4">
            <a:extLst>
              <a:ext uri="{FF2B5EF4-FFF2-40B4-BE49-F238E27FC236}">
                <a16:creationId xmlns:a16="http://schemas.microsoft.com/office/drawing/2014/main" id="{8F8DCBC7-018C-4EC4-9846-00D539121F61}"/>
              </a:ext>
            </a:extLst>
          </p:cNvPr>
          <p:cNvSpPr>
            <a:spLocks noGrp="1"/>
          </p:cNvSpPr>
          <p:nvPr>
            <p:ph idx="1"/>
          </p:nvPr>
        </p:nvSpPr>
        <p:spPr>
          <a:xfrm>
            <a:off x="1" y="884602"/>
            <a:ext cx="12191999" cy="5467247"/>
          </a:xfrm>
          <a:solidFill>
            <a:srgbClr val="0070C0"/>
          </a:solidFill>
        </p:spPr>
        <p:txBody>
          <a:bodyPr>
            <a:normAutofit/>
          </a:bodyPr>
          <a:lstStyle/>
          <a:p>
            <a:pPr marL="0" indent="0" algn="just">
              <a:buNone/>
            </a:pPr>
            <a:r>
              <a:rPr lang="en-US" sz="2000" dirty="0">
                <a:solidFill>
                  <a:srgbClr val="FFFFFF"/>
                </a:solidFill>
              </a:rPr>
              <a:t>	</a:t>
            </a:r>
            <a:r>
              <a:rPr lang="en-US" sz="2500" b="1" dirty="0">
                <a:solidFill>
                  <a:srgbClr val="FFFF00"/>
                </a:solidFill>
                <a:effectLst>
                  <a:outerShdw blurRad="38100" dist="38100" dir="2700000" algn="tl">
                    <a:srgbClr val="000000">
                      <a:alpha val="43137"/>
                    </a:srgbClr>
                  </a:outerShdw>
                </a:effectLst>
                <a:latin typeface="+mj-lt"/>
              </a:rPr>
              <a:t>1.    Make sure you have all pertinent documents. This includes depositions. </a:t>
            </a:r>
          </a:p>
          <a:p>
            <a:pPr marL="0" indent="0" algn="just">
              <a:lnSpc>
                <a:spcPct val="100000"/>
              </a:lnSpc>
              <a:buNone/>
            </a:pPr>
            <a:r>
              <a:rPr lang="en-US" sz="2500" b="1" dirty="0">
                <a:solidFill>
                  <a:srgbClr val="FFFF00"/>
                </a:solidFill>
                <a:effectLst>
                  <a:outerShdw blurRad="38100" dist="38100" dir="2700000" algn="tl">
                    <a:srgbClr val="000000">
                      <a:alpha val="43137"/>
                    </a:srgbClr>
                  </a:outerShdw>
                </a:effectLst>
                <a:latin typeface="+mj-lt"/>
              </a:rPr>
              <a:t>	If there are documents you believe are necessary and will assist you </a:t>
            </a:r>
          </a:p>
          <a:p>
            <a:pPr marL="0" indent="0" algn="just">
              <a:lnSpc>
                <a:spcPct val="100000"/>
              </a:lnSpc>
              <a:buNone/>
            </a:pPr>
            <a:r>
              <a:rPr lang="en-US" sz="2500" b="1" dirty="0">
                <a:solidFill>
                  <a:srgbClr val="FFFF00"/>
                </a:solidFill>
                <a:effectLst>
                  <a:outerShdw blurRad="38100" dist="38100" dir="2700000" algn="tl">
                    <a:srgbClr val="000000">
                      <a:alpha val="43137"/>
                    </a:srgbClr>
                  </a:outerShdw>
                </a:effectLst>
                <a:latin typeface="+mj-lt"/>
              </a:rPr>
              <a:t>	in formulating your opinion, ask for them.</a:t>
            </a:r>
          </a:p>
          <a:p>
            <a:pPr marL="0" indent="0" algn="just">
              <a:buNone/>
            </a:pPr>
            <a:r>
              <a:rPr lang="en-US" sz="2500" b="1" dirty="0">
                <a:solidFill>
                  <a:srgbClr val="FFFF00"/>
                </a:solidFill>
                <a:effectLst>
                  <a:outerShdw blurRad="38100" dist="38100" dir="2700000" algn="tl">
                    <a:srgbClr val="000000">
                      <a:alpha val="43137"/>
                    </a:srgbClr>
                  </a:outerShdw>
                </a:effectLst>
                <a:latin typeface="+mj-lt"/>
              </a:rPr>
              <a:t>	2.    DO NOT place any comments on the documents you review. </a:t>
            </a:r>
          </a:p>
          <a:p>
            <a:pPr marL="0" indent="0" algn="just">
              <a:buNone/>
            </a:pPr>
            <a:r>
              <a:rPr lang="en-US" sz="2500" b="1" dirty="0">
                <a:solidFill>
                  <a:srgbClr val="FFFF00"/>
                </a:solidFill>
                <a:effectLst>
                  <a:outerShdw blurRad="38100" dist="38100" dir="2700000" algn="tl">
                    <a:srgbClr val="000000">
                      <a:alpha val="43137"/>
                    </a:srgbClr>
                  </a:outerShdw>
                </a:effectLst>
                <a:latin typeface="+mj-lt"/>
              </a:rPr>
              <a:t>	DO NOT highlight or annotate anything in the documents or depositions.  </a:t>
            </a:r>
          </a:p>
          <a:p>
            <a:pPr marL="0" indent="0" algn="just">
              <a:buNone/>
            </a:pPr>
            <a:r>
              <a:rPr lang="en-US" sz="2500" b="1" dirty="0">
                <a:solidFill>
                  <a:srgbClr val="FFFF00"/>
                </a:solidFill>
                <a:effectLst>
                  <a:outerShdw blurRad="38100" dist="38100" dir="2700000" algn="tl">
                    <a:srgbClr val="000000">
                      <a:alpha val="43137"/>
                    </a:srgbClr>
                  </a:outerShdw>
                </a:effectLst>
                <a:latin typeface="+mj-lt"/>
              </a:rPr>
              <a:t>	When summarizing or outlining a document, make literal, objective </a:t>
            </a:r>
          </a:p>
          <a:p>
            <a:pPr marL="0" indent="0" algn="just">
              <a:buNone/>
            </a:pPr>
            <a:r>
              <a:rPr lang="en-US" sz="2500" b="1" dirty="0">
                <a:solidFill>
                  <a:srgbClr val="FFFF00"/>
                </a:solidFill>
                <a:effectLst>
                  <a:outerShdw blurRad="38100" dist="38100" dir="2700000" algn="tl">
                    <a:srgbClr val="000000">
                      <a:alpha val="43137"/>
                    </a:srgbClr>
                  </a:outerShdw>
                </a:effectLst>
                <a:latin typeface="+mj-lt"/>
              </a:rPr>
              <a:t>	observations, DO NOT add any subjective comments, reserve these for  </a:t>
            </a:r>
          </a:p>
          <a:p>
            <a:pPr marL="0" indent="0" algn="just">
              <a:buNone/>
            </a:pPr>
            <a:r>
              <a:rPr lang="en-US" sz="2500" b="1" dirty="0">
                <a:solidFill>
                  <a:srgbClr val="FFFF00"/>
                </a:solidFill>
                <a:effectLst>
                  <a:outerShdw blurRad="38100" dist="38100" dir="2700000" algn="tl">
                    <a:srgbClr val="000000">
                      <a:alpha val="43137"/>
                    </a:srgbClr>
                  </a:outerShdw>
                </a:effectLst>
                <a:latin typeface="+mj-lt"/>
              </a:rPr>
              <a:t>	your report.</a:t>
            </a:r>
          </a:p>
          <a:p>
            <a:pPr marL="0" indent="0" algn="just">
              <a:buNone/>
            </a:pPr>
            <a:r>
              <a:rPr lang="en-US" sz="2500" b="1" dirty="0">
                <a:solidFill>
                  <a:srgbClr val="FFFF00"/>
                </a:solidFill>
                <a:effectLst>
                  <a:outerShdw blurRad="38100" dist="38100" dir="2700000" algn="tl">
                    <a:srgbClr val="000000">
                      <a:alpha val="43137"/>
                    </a:srgbClr>
                  </a:outerShdw>
                </a:effectLst>
                <a:latin typeface="+mj-lt"/>
              </a:rPr>
              <a:t>	3.    Create templates for deposition summaries and document reviews.  </a:t>
            </a:r>
          </a:p>
          <a:p>
            <a:pPr marL="0" indent="0" algn="just">
              <a:buNone/>
            </a:pPr>
            <a:r>
              <a:rPr lang="en-US" sz="2500" b="1" dirty="0">
                <a:solidFill>
                  <a:srgbClr val="FFFF00"/>
                </a:solidFill>
                <a:effectLst>
                  <a:outerShdw blurRad="38100" dist="38100" dir="2700000" algn="tl">
                    <a:srgbClr val="000000">
                      <a:alpha val="43137"/>
                    </a:srgbClr>
                  </a:outerShdw>
                </a:effectLst>
                <a:latin typeface="+mj-lt"/>
              </a:rPr>
              <a:t>	Be consistent in your review.</a:t>
            </a:r>
          </a:p>
          <a:p>
            <a:pPr marL="457200" indent="-457200" algn="just">
              <a:buFont typeface="+mj-lt"/>
              <a:buAutoNum type="arabicPeriod"/>
            </a:pPr>
            <a:endParaRPr lang="en-US" sz="2000" b="1" dirty="0">
              <a:solidFill>
                <a:srgbClr val="FFFF00"/>
              </a:solidFill>
              <a:effectLst>
                <a:outerShdw blurRad="38100" dist="38100" dir="2700000" algn="tl">
                  <a:srgbClr val="000000">
                    <a:alpha val="43137"/>
                  </a:srgbClr>
                </a:outerShdw>
              </a:effectLst>
              <a:latin typeface="+mj-lt"/>
            </a:endParaRPr>
          </a:p>
          <a:p>
            <a:pPr marL="0" indent="0" algn="just">
              <a:buNone/>
            </a:pPr>
            <a:endParaRPr lang="en-US" sz="2400" b="1" dirty="0">
              <a:solidFill>
                <a:srgbClr val="FFFFFF"/>
              </a:solidFill>
              <a:effectLst>
                <a:outerShdw blurRad="38100" dist="38100" dir="2700000" algn="tl">
                  <a:srgbClr val="000000">
                    <a:alpha val="43137"/>
                  </a:srgbClr>
                </a:outerShdw>
              </a:effectLst>
            </a:endParaRPr>
          </a:p>
        </p:txBody>
      </p:sp>
      <p:sp>
        <p:nvSpPr>
          <p:cNvPr id="6" name="Footer Placeholder 5">
            <a:extLst>
              <a:ext uri="{FF2B5EF4-FFF2-40B4-BE49-F238E27FC236}">
                <a16:creationId xmlns:a16="http://schemas.microsoft.com/office/drawing/2014/main" id="{DC7645EF-E040-4A88-8A08-0CE02312B1EA}"/>
              </a:ext>
            </a:extLst>
          </p:cNvPr>
          <p:cNvSpPr>
            <a:spLocks noGrp="1"/>
          </p:cNvSpPr>
          <p:nvPr>
            <p:ph type="ftr" sz="quarter" idx="11"/>
          </p:nvPr>
        </p:nvSpPr>
        <p:spPr>
          <a:xfrm>
            <a:off x="4038600" y="6351849"/>
            <a:ext cx="4114800" cy="365125"/>
          </a:xfrm>
        </p:spPr>
        <p:txBody>
          <a:bodyPr anchor="ctr">
            <a:normAutofit/>
          </a:bodyPr>
          <a:lstStyle/>
          <a:p>
            <a:pPr>
              <a:spcAft>
                <a:spcPts val="600"/>
              </a:spcAft>
            </a:pPr>
            <a:r>
              <a:rPr lang="en-US">
                <a:solidFill>
                  <a:srgbClr val="FFFFFF">
                    <a:alpha val="80000"/>
                  </a:srgbClr>
                </a:solidFill>
              </a:rPr>
              <a:t>Stanley L Lipshultz, JD, CPCU, © 2021</a:t>
            </a:r>
            <a:endParaRPr lang="en-US" dirty="0">
              <a:solidFill>
                <a:srgbClr val="FFFFFF">
                  <a:alpha val="80000"/>
                </a:srgbClr>
              </a:solidFill>
            </a:endParaRPr>
          </a:p>
        </p:txBody>
      </p:sp>
    </p:spTree>
    <p:extLst>
      <p:ext uri="{BB962C8B-B14F-4D97-AF65-F5344CB8AC3E}">
        <p14:creationId xmlns:p14="http://schemas.microsoft.com/office/powerpoint/2010/main" val="1786701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alpha val="0"/>
          </a:srgb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67B5B4-3A24-436E-B663-1B2EBFF8A0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02AE3D35-25FF-46C2-B0F5-2C52E808B0B0}"/>
              </a:ext>
            </a:extLst>
          </p:cNvPr>
          <p:cNvSpPr>
            <a:spLocks noGrp="1"/>
          </p:cNvSpPr>
          <p:nvPr>
            <p:ph type="title"/>
          </p:nvPr>
        </p:nvSpPr>
        <p:spPr>
          <a:xfrm>
            <a:off x="0" y="32595"/>
            <a:ext cx="12192000" cy="1325563"/>
          </a:xfrm>
          <a:solidFill>
            <a:srgbClr val="0070C0"/>
          </a:solidFill>
        </p:spPr>
        <p:txBody>
          <a:bodyPr>
            <a:normAutofit/>
          </a:bodyPr>
          <a:lstStyle/>
          <a:p>
            <a:r>
              <a:rPr lang="en-US" dirty="0">
                <a:solidFill>
                  <a:srgbClr val="FFFF00"/>
                </a:solidFill>
              </a:rPr>
              <a:t>The Expert’s Report: </a:t>
            </a:r>
          </a:p>
        </p:txBody>
      </p:sp>
      <p:pic>
        <p:nvPicPr>
          <p:cNvPr id="2" name="Content Placeholder 1">
            <a:extLst>
              <a:ext uri="{FF2B5EF4-FFF2-40B4-BE49-F238E27FC236}">
                <a16:creationId xmlns:a16="http://schemas.microsoft.com/office/drawing/2014/main" id="{C28E15A7-FB42-47B7-84EA-AA27A9748F63}"/>
              </a:ext>
            </a:extLst>
          </p:cNvPr>
          <p:cNvPicPr>
            <a:picLocks noGrp="1" noChangeAspect="1"/>
          </p:cNvPicPr>
          <p:nvPr>
            <p:ph idx="1"/>
          </p:nvPr>
        </p:nvPicPr>
        <p:blipFill>
          <a:blip r:embed="rId2"/>
          <a:stretch>
            <a:fillRect/>
          </a:stretch>
        </p:blipFill>
        <p:spPr>
          <a:xfrm>
            <a:off x="3563175" y="1390753"/>
            <a:ext cx="4038600" cy="4997450"/>
          </a:xfrm>
          <a:prstGeom prst="rect">
            <a:avLst/>
          </a:prstGeom>
        </p:spPr>
      </p:pic>
      <p:sp>
        <p:nvSpPr>
          <p:cNvPr id="6" name="Footer Placeholder 5">
            <a:extLst>
              <a:ext uri="{FF2B5EF4-FFF2-40B4-BE49-F238E27FC236}">
                <a16:creationId xmlns:a16="http://schemas.microsoft.com/office/drawing/2014/main" id="{DC7645EF-E040-4A88-8A08-0CE02312B1EA}"/>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solidFill>
                  <a:srgbClr val="FFFFFF">
                    <a:alpha val="80000"/>
                  </a:srgbClr>
                </a:solidFill>
              </a:rPr>
              <a:t>Stanley L Lipshultz, JD, CPCU, © 2021</a:t>
            </a:r>
            <a:endParaRPr lang="en-US" dirty="0">
              <a:solidFill>
                <a:srgbClr val="FFFFFF">
                  <a:alpha val="80000"/>
                </a:srgbClr>
              </a:solidFill>
            </a:endParaRPr>
          </a:p>
        </p:txBody>
      </p:sp>
      <p:pic>
        <p:nvPicPr>
          <p:cNvPr id="3" name="Picture 2">
            <a:extLst>
              <a:ext uri="{FF2B5EF4-FFF2-40B4-BE49-F238E27FC236}">
                <a16:creationId xmlns:a16="http://schemas.microsoft.com/office/drawing/2014/main" id="{660307CE-DCCF-478A-9AE9-247534791C5E}"/>
              </a:ext>
            </a:extLst>
          </p:cNvPr>
          <p:cNvPicPr>
            <a:picLocks noChangeAspect="1"/>
          </p:cNvPicPr>
          <p:nvPr/>
        </p:nvPicPr>
        <p:blipFill>
          <a:blip r:embed="rId3"/>
          <a:stretch>
            <a:fillRect/>
          </a:stretch>
        </p:blipFill>
        <p:spPr>
          <a:xfrm>
            <a:off x="7700941" y="1407051"/>
            <a:ext cx="4361626" cy="4933002"/>
          </a:xfrm>
          <a:prstGeom prst="rect">
            <a:avLst/>
          </a:prstGeom>
        </p:spPr>
      </p:pic>
      <p:sp>
        <p:nvSpPr>
          <p:cNvPr id="5" name="Arrow: Left 4">
            <a:extLst>
              <a:ext uri="{FF2B5EF4-FFF2-40B4-BE49-F238E27FC236}">
                <a16:creationId xmlns:a16="http://schemas.microsoft.com/office/drawing/2014/main" id="{27542243-60B9-467B-98FB-9FB6999CB9B4}"/>
              </a:ext>
            </a:extLst>
          </p:cNvPr>
          <p:cNvSpPr/>
          <p:nvPr/>
        </p:nvSpPr>
        <p:spPr>
          <a:xfrm flipH="1">
            <a:off x="2240251" y="4821508"/>
            <a:ext cx="1798349" cy="484632"/>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3C1E7A-72F2-4D59-A8C7-CA9BB0607334}"/>
              </a:ext>
            </a:extLst>
          </p:cNvPr>
          <p:cNvSpPr txBox="1"/>
          <p:nvPr/>
        </p:nvSpPr>
        <p:spPr>
          <a:xfrm>
            <a:off x="186357" y="1924503"/>
            <a:ext cx="3190461" cy="3139321"/>
          </a:xfrm>
          <a:prstGeom prst="rect">
            <a:avLst/>
          </a:prstGeom>
          <a:noFill/>
        </p:spPr>
        <p:txBody>
          <a:bodyPr wrap="square" rtlCol="0">
            <a:spAutoFit/>
          </a:bodyPr>
          <a:lstStyle/>
          <a:p>
            <a:r>
              <a:rPr lang="en-US" b="1" dirty="0">
                <a:solidFill>
                  <a:srgbClr val="FFFF00"/>
                </a:solidFill>
              </a:rPr>
              <a:t>This is the type of review</a:t>
            </a:r>
          </a:p>
          <a:p>
            <a:r>
              <a:rPr lang="en-US" b="1" dirty="0">
                <a:solidFill>
                  <a:srgbClr val="FFFF00"/>
                </a:solidFill>
              </a:rPr>
              <a:t>to avoid.  You can see how these notes can be used to impeach the expert and any subsequent opinion.</a:t>
            </a:r>
          </a:p>
          <a:p>
            <a:r>
              <a:rPr lang="en-US" b="1" dirty="0">
                <a:solidFill>
                  <a:srgbClr val="FFFF00"/>
                </a:solidFill>
              </a:rPr>
              <a:t> This review was based only on what the expert had been told by the retaining attorney. </a:t>
            </a:r>
          </a:p>
          <a:p>
            <a:r>
              <a:rPr lang="en-US" b="1" dirty="0">
                <a:solidFill>
                  <a:srgbClr val="FFFF00"/>
                </a:solidFill>
              </a:rPr>
              <a:t>This was the expert’s first ever assignment. </a:t>
            </a:r>
          </a:p>
        </p:txBody>
      </p:sp>
    </p:spTree>
    <p:extLst>
      <p:ext uri="{BB962C8B-B14F-4D97-AF65-F5344CB8AC3E}">
        <p14:creationId xmlns:p14="http://schemas.microsoft.com/office/powerpoint/2010/main" val="420465375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Preparing the Expert's Report</Template>
  <TotalTime>332</TotalTime>
  <Words>2804</Words>
  <Application>Microsoft Office PowerPoint</Application>
  <PresentationFormat>Widescreen</PresentationFormat>
  <Paragraphs>185</Paragraphs>
  <Slides>25</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25</vt:i4>
      </vt:variant>
    </vt:vector>
  </HeadingPairs>
  <TitlesOfParts>
    <vt:vector size="33" baseType="lpstr">
      <vt:lpstr>Arial</vt:lpstr>
      <vt:lpstr>Calibri</vt:lpstr>
      <vt:lpstr>inherit</vt:lpstr>
      <vt:lpstr>Open Sans</vt:lpstr>
      <vt:lpstr>Times New Roman</vt:lpstr>
      <vt:lpstr>Office Theme</vt:lpstr>
      <vt:lpstr>Document</vt:lpstr>
      <vt:lpstr>Acrobat Document</vt:lpstr>
      <vt:lpstr>Maybe Wishful Thinking, But I  Will Try!</vt:lpstr>
      <vt:lpstr>PowerPoint Presentation</vt:lpstr>
      <vt:lpstr>What are Your Building Materials?</vt:lpstr>
      <vt:lpstr>The Expert’s Report: Today’s Agenda</vt:lpstr>
      <vt:lpstr>The Expert’s Report: In General</vt:lpstr>
      <vt:lpstr>The Expert’s Report: </vt:lpstr>
      <vt:lpstr>The Expert’s Report: </vt:lpstr>
      <vt:lpstr>The Expert’s Report: Document Review</vt:lpstr>
      <vt:lpstr>The Expert’s Report: </vt:lpstr>
      <vt:lpstr>PowerPoint Presentation</vt:lpstr>
      <vt:lpstr>PowerPoint Presentation</vt:lpstr>
      <vt:lpstr>The Expert’s Report: </vt:lpstr>
      <vt:lpstr>The Expert’s Report: Federal Rule 26(a)(2)(B)</vt:lpstr>
      <vt:lpstr>The Expert’s Report: Federal Rule 26(a)(2)(B)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Expert’s Report: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Expert’s Report: Today’s Agenda</dc:title>
  <dc:creator>Stanley Lipshultz</dc:creator>
  <cp:lastModifiedBy>Brent Winans</cp:lastModifiedBy>
  <cp:revision>45</cp:revision>
  <cp:lastPrinted>2020-01-09T17:16:32Z</cp:lastPrinted>
  <dcterms:created xsi:type="dcterms:W3CDTF">2020-01-09T16:54:17Z</dcterms:created>
  <dcterms:modified xsi:type="dcterms:W3CDTF">2022-01-31T21:24:12Z</dcterms:modified>
</cp:coreProperties>
</file>